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49"/>
  </p:notesMasterIdLst>
  <p:sldIdLst>
    <p:sldId id="256" r:id="rId2"/>
    <p:sldId id="707" r:id="rId3"/>
    <p:sldId id="667" r:id="rId4"/>
    <p:sldId id="679" r:id="rId5"/>
    <p:sldId id="669" r:id="rId6"/>
    <p:sldId id="670" r:id="rId7"/>
    <p:sldId id="671" r:id="rId8"/>
    <p:sldId id="576" r:id="rId9"/>
    <p:sldId id="623" r:id="rId10"/>
    <p:sldId id="713" r:id="rId11"/>
    <p:sldId id="664" r:id="rId12"/>
    <p:sldId id="723" r:id="rId13"/>
    <p:sldId id="724" r:id="rId14"/>
    <p:sldId id="826" r:id="rId15"/>
    <p:sldId id="727" r:id="rId16"/>
    <p:sldId id="731" r:id="rId17"/>
    <p:sldId id="729" r:id="rId18"/>
    <p:sldId id="709" r:id="rId19"/>
    <p:sldId id="726" r:id="rId20"/>
    <p:sldId id="722" r:id="rId21"/>
    <p:sldId id="736" r:id="rId22"/>
    <p:sldId id="715" r:id="rId23"/>
    <p:sldId id="738" r:id="rId24"/>
    <p:sldId id="740" r:id="rId25"/>
    <p:sldId id="741" r:id="rId26"/>
    <p:sldId id="747" r:id="rId27"/>
    <p:sldId id="742" r:id="rId28"/>
    <p:sldId id="749" r:id="rId29"/>
    <p:sldId id="745" r:id="rId30"/>
    <p:sldId id="746" r:id="rId31"/>
    <p:sldId id="750" r:id="rId32"/>
    <p:sldId id="706" r:id="rId33"/>
    <p:sldId id="825" r:id="rId34"/>
    <p:sldId id="714" r:id="rId35"/>
    <p:sldId id="627" r:id="rId36"/>
    <p:sldId id="281" r:id="rId37"/>
    <p:sldId id="737" r:id="rId38"/>
    <p:sldId id="753" r:id="rId39"/>
    <p:sldId id="754" r:id="rId40"/>
    <p:sldId id="755" r:id="rId41"/>
    <p:sldId id="751" r:id="rId42"/>
    <p:sldId id="752" r:id="rId43"/>
    <p:sldId id="264" r:id="rId44"/>
    <p:sldId id="284" r:id="rId45"/>
    <p:sldId id="721" r:id="rId46"/>
    <p:sldId id="734" r:id="rId47"/>
    <p:sldId id="735" r:id="rId48"/>
  </p:sldIdLst>
  <p:sldSz cx="12188825" cy="6858000"/>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2B34EB6-BAD0-9C4C-BD08-329B4BC78656}">
          <p14:sldIdLst>
            <p14:sldId id="256"/>
          </p14:sldIdLst>
        </p14:section>
        <p14:section name="DrugResponseBackground" id="{44052751-8E23-7C4D-A120-BE5A4EE16033}">
          <p14:sldIdLst>
            <p14:sldId id="707"/>
            <p14:sldId id="667"/>
            <p14:sldId id="679"/>
            <p14:sldId id="669"/>
            <p14:sldId id="670"/>
            <p14:sldId id="671"/>
            <p14:sldId id="576"/>
          </p14:sldIdLst>
        </p14:section>
        <p14:section name="What's In FinnGen?" id="{64D23968-2DA7-5E43-A5A8-6EB3A527C6A7}">
          <p14:sldIdLst>
            <p14:sldId id="623"/>
            <p14:sldId id="713"/>
          </p14:sldIdLst>
        </p14:section>
        <p14:section name="SSRI" id="{2ACF50E2-C651-494F-84F0-021C30B6E1D2}">
          <p14:sldIdLst>
            <p14:sldId id="664"/>
            <p14:sldId id="723"/>
            <p14:sldId id="724"/>
          </p14:sldIdLst>
        </p14:section>
        <p14:section name="Results" id="{14B29CC2-DBFF-314F-A48A-78C5C76D43B5}">
          <p14:sldIdLst>
            <p14:sldId id="826"/>
            <p14:sldId id="727"/>
            <p14:sldId id="731"/>
            <p14:sldId id="729"/>
            <p14:sldId id="709"/>
            <p14:sldId id="726"/>
            <p14:sldId id="722"/>
            <p14:sldId id="736"/>
            <p14:sldId id="715"/>
          </p14:sldIdLst>
        </p14:section>
        <p14:section name="CVD" id="{5EB54C00-D9E2-F44B-B179-4ECF9D67621B}">
          <p14:sldIdLst>
            <p14:sldId id="738"/>
            <p14:sldId id="740"/>
            <p14:sldId id="741"/>
            <p14:sldId id="747"/>
            <p14:sldId id="742"/>
            <p14:sldId id="749"/>
            <p14:sldId id="745"/>
            <p14:sldId id="746"/>
            <p14:sldId id="750"/>
          </p14:sldIdLst>
        </p14:section>
        <p14:section name="CurrentFutureAndThanks" id="{2DC1EC71-76BD-824D-9A8A-9383FFECEF65}">
          <p14:sldIdLst>
            <p14:sldId id="706"/>
            <p14:sldId id="825"/>
            <p14:sldId id="714"/>
          </p14:sldIdLst>
        </p14:section>
        <p14:section name="BackupSlides" id="{05C630A8-28D4-8E46-8B2F-90AA842AD86A}">
          <p14:sldIdLst>
            <p14:sldId id="627"/>
            <p14:sldId id="281"/>
            <p14:sldId id="737"/>
            <p14:sldId id="753"/>
            <p14:sldId id="754"/>
            <p14:sldId id="755"/>
            <p14:sldId id="751"/>
            <p14:sldId id="752"/>
            <p14:sldId id="264"/>
            <p14:sldId id="284"/>
            <p14:sldId id="721"/>
            <p14:sldId id="734"/>
            <p14:sldId id="73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erapen, Muthu Kumar" initials="VMK" lastIdx="1" clrIdx="0">
    <p:extLst>
      <p:ext uri="{19B8F6BF-5375-455C-9EA6-DF929625EA0E}">
        <p15:presenceInfo xmlns:p15="http://schemas.microsoft.com/office/powerpoint/2012/main" userId="S::mveerapen@mgh.harvard.edu::21015194-18f0-48be-9c89-f6ceb47a9f9d" providerId="AD"/>
      </p:ext>
    </p:extLst>
  </p:cmAuthor>
  <p:cmAuthor id="2" name="Veerapen, Kumar" initials="VK" lastIdx="1" clrIdx="1">
    <p:extLst>
      <p:ext uri="{19B8F6BF-5375-455C-9EA6-DF929625EA0E}">
        <p15:presenceInfo xmlns:p15="http://schemas.microsoft.com/office/powerpoint/2012/main" userId="Veerapen, Kum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0"/>
    <p:restoredTop sz="82411"/>
  </p:normalViewPr>
  <p:slideViewPr>
    <p:cSldViewPr snapToGrid="0" snapToObjects="1">
      <p:cViewPr varScale="1">
        <p:scale>
          <a:sx n="77" d="100"/>
          <a:sy n="77" d="100"/>
        </p:scale>
        <p:origin x="1408"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37.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3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263F24-B4D6-D547-8915-82AF6DDF2888}"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13B2D393-58A4-2C4C-B3D8-61A56D10ADBC}">
      <dgm:prSet phldrT="[Text]" custT="1"/>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dgm:spPr>
      <dgm:t>
        <a:bodyPr/>
        <a:lstStyle/>
        <a:p>
          <a:endParaRPr lang="en-US" sz="1900" dirty="0"/>
        </a:p>
      </dgm:t>
    </dgm:pt>
    <dgm:pt modelId="{4F94012D-AED4-2746-8321-FB48AA81A997}" type="parTrans" cxnId="{E669C05F-13A3-124E-A6C7-ABD01A30E525}">
      <dgm:prSet/>
      <dgm:spPr/>
      <dgm:t>
        <a:bodyPr/>
        <a:lstStyle/>
        <a:p>
          <a:endParaRPr lang="en-US" sz="1900"/>
        </a:p>
      </dgm:t>
    </dgm:pt>
    <dgm:pt modelId="{B85B50D1-C234-8444-A601-1E72979B119A}" type="sibTrans" cxnId="{E669C05F-13A3-124E-A6C7-ABD01A30E525}">
      <dgm:prSet/>
      <dgm:spPr/>
      <dgm:t>
        <a:bodyPr/>
        <a:lstStyle/>
        <a:p>
          <a:endParaRPr lang="en-US" sz="1900"/>
        </a:p>
      </dgm:t>
    </dgm:pt>
    <dgm:pt modelId="{6B92C101-E493-FD4E-A25D-B2A1076535B1}">
      <dgm:prSet phldrT="[Text]" custT="1"/>
      <dgm:spPr/>
      <dgm:t>
        <a:bodyPr/>
        <a:lstStyle/>
        <a:p>
          <a:r>
            <a:rPr lang="en-US" sz="1900" dirty="0"/>
            <a:t>Meds for T2D</a:t>
          </a:r>
        </a:p>
      </dgm:t>
    </dgm:pt>
    <dgm:pt modelId="{C5386566-EAE0-B844-85BC-137D9FE559B9}" type="parTrans" cxnId="{C66B5EDB-A061-B14B-A515-6F6C82A8D9E6}">
      <dgm:prSet/>
      <dgm:spPr/>
      <dgm:t>
        <a:bodyPr/>
        <a:lstStyle/>
        <a:p>
          <a:endParaRPr lang="en-US" sz="1900"/>
        </a:p>
      </dgm:t>
    </dgm:pt>
    <dgm:pt modelId="{E0ED0733-92D3-0549-850A-0164F69E06A3}" type="sibTrans" cxnId="{C66B5EDB-A061-B14B-A515-6F6C82A8D9E6}">
      <dgm:prSet/>
      <dgm:spPr/>
      <dgm:t>
        <a:bodyPr/>
        <a:lstStyle/>
        <a:p>
          <a:endParaRPr lang="en-US" sz="1900"/>
        </a:p>
      </dgm:t>
    </dgm:pt>
    <dgm:pt modelId="{0CAF418D-D47D-3741-B0AA-B10F1118CF65}">
      <dgm:prSet phldrT="[Text]" custT="1"/>
      <dgm:spPr/>
      <dgm:t>
        <a:bodyPr/>
        <a:lstStyle/>
        <a:p>
          <a:r>
            <a:rPr lang="en-US" sz="1900" dirty="0"/>
            <a:t>Meds for Hypertension</a:t>
          </a:r>
        </a:p>
      </dgm:t>
    </dgm:pt>
    <dgm:pt modelId="{C3FB5320-AE19-5340-B39E-AB6DCC88F45C}" type="parTrans" cxnId="{FB8AF7F9-6272-8C48-9968-AA85207EC68F}">
      <dgm:prSet/>
      <dgm:spPr/>
      <dgm:t>
        <a:bodyPr/>
        <a:lstStyle/>
        <a:p>
          <a:endParaRPr lang="en-US" sz="1900"/>
        </a:p>
      </dgm:t>
    </dgm:pt>
    <dgm:pt modelId="{A77A895C-F932-8F4D-9D7C-FCBD8BFA31A6}" type="sibTrans" cxnId="{FB8AF7F9-6272-8C48-9968-AA85207EC68F}">
      <dgm:prSet/>
      <dgm:spPr/>
      <dgm:t>
        <a:bodyPr/>
        <a:lstStyle/>
        <a:p>
          <a:endParaRPr lang="en-US" sz="1900"/>
        </a:p>
      </dgm:t>
    </dgm:pt>
    <dgm:pt modelId="{4A29A4EF-76EE-D340-8813-40D6328FC036}">
      <dgm:prSet phldrT="[Text]" custT="1"/>
      <dgm:spPr/>
      <dgm:t>
        <a:bodyPr/>
        <a:lstStyle/>
        <a:p>
          <a:r>
            <a:rPr lang="en-US" sz="1900" dirty="0"/>
            <a:t>Meds for Hyperlipidemia</a:t>
          </a:r>
        </a:p>
      </dgm:t>
    </dgm:pt>
    <dgm:pt modelId="{48F5E70F-CC3C-384C-88DF-1F3477B57D1F}" type="parTrans" cxnId="{46CD9052-4B05-4041-875F-30D0C99E11AC}">
      <dgm:prSet/>
      <dgm:spPr/>
      <dgm:t>
        <a:bodyPr/>
        <a:lstStyle/>
        <a:p>
          <a:endParaRPr lang="en-US" sz="1900"/>
        </a:p>
      </dgm:t>
    </dgm:pt>
    <dgm:pt modelId="{86724283-8D0D-C54D-94FB-30A277973021}" type="sibTrans" cxnId="{46CD9052-4B05-4041-875F-30D0C99E11AC}">
      <dgm:prSet/>
      <dgm:spPr/>
      <dgm:t>
        <a:bodyPr/>
        <a:lstStyle/>
        <a:p>
          <a:endParaRPr lang="en-US" sz="1900"/>
        </a:p>
      </dgm:t>
    </dgm:pt>
    <dgm:pt modelId="{372D5799-433C-6847-9594-BC4BD00D734B}" type="pres">
      <dgm:prSet presAssocID="{1B263F24-B4D6-D547-8915-82AF6DDF2888}" presName="cycle" presStyleCnt="0">
        <dgm:presLayoutVars>
          <dgm:chMax val="1"/>
          <dgm:dir/>
          <dgm:animLvl val="ctr"/>
          <dgm:resizeHandles val="exact"/>
        </dgm:presLayoutVars>
      </dgm:prSet>
      <dgm:spPr/>
    </dgm:pt>
    <dgm:pt modelId="{F50DC66B-EEA8-6B4C-AF83-0AC7C4453AD7}" type="pres">
      <dgm:prSet presAssocID="{13B2D393-58A4-2C4C-B3D8-61A56D10ADBC}" presName="centerShape" presStyleLbl="node0" presStyleIdx="0" presStyleCnt="1"/>
      <dgm:spPr/>
    </dgm:pt>
    <dgm:pt modelId="{C530B3FE-3D54-164D-8112-E4BD1FCF8468}" type="pres">
      <dgm:prSet presAssocID="{C5386566-EAE0-B844-85BC-137D9FE559B9}" presName="parTrans" presStyleLbl="bgSibTrans2D1" presStyleIdx="0" presStyleCnt="3"/>
      <dgm:spPr/>
    </dgm:pt>
    <dgm:pt modelId="{D88698BD-7B36-6B45-BCAC-EA917F6B3119}" type="pres">
      <dgm:prSet presAssocID="{6B92C101-E493-FD4E-A25D-B2A1076535B1}" presName="node" presStyleLbl="node1" presStyleIdx="0" presStyleCnt="3">
        <dgm:presLayoutVars>
          <dgm:bulletEnabled val="1"/>
        </dgm:presLayoutVars>
      </dgm:prSet>
      <dgm:spPr/>
    </dgm:pt>
    <dgm:pt modelId="{852FDE46-8753-904D-89CB-9FE0338D68E1}" type="pres">
      <dgm:prSet presAssocID="{48F5E70F-CC3C-384C-88DF-1F3477B57D1F}" presName="parTrans" presStyleLbl="bgSibTrans2D1" presStyleIdx="1" presStyleCnt="3"/>
      <dgm:spPr/>
    </dgm:pt>
    <dgm:pt modelId="{14A46D5E-88A0-E44A-8655-42728B1682A5}" type="pres">
      <dgm:prSet presAssocID="{4A29A4EF-76EE-D340-8813-40D6328FC036}" presName="node" presStyleLbl="node1" presStyleIdx="1" presStyleCnt="3" custScaleX="127259">
        <dgm:presLayoutVars>
          <dgm:bulletEnabled val="1"/>
        </dgm:presLayoutVars>
      </dgm:prSet>
      <dgm:spPr/>
    </dgm:pt>
    <dgm:pt modelId="{F4A48083-44E6-974C-A9AA-EE7942C2E526}" type="pres">
      <dgm:prSet presAssocID="{C3FB5320-AE19-5340-B39E-AB6DCC88F45C}" presName="parTrans" presStyleLbl="bgSibTrans2D1" presStyleIdx="2" presStyleCnt="3"/>
      <dgm:spPr/>
    </dgm:pt>
    <dgm:pt modelId="{21B28333-D19D-AB48-971F-640FCC202426}" type="pres">
      <dgm:prSet presAssocID="{0CAF418D-D47D-3741-B0AA-B10F1118CF65}" presName="node" presStyleLbl="node1" presStyleIdx="2" presStyleCnt="3" custScaleX="96298">
        <dgm:presLayoutVars>
          <dgm:bulletEnabled val="1"/>
        </dgm:presLayoutVars>
      </dgm:prSet>
      <dgm:spPr/>
    </dgm:pt>
  </dgm:ptLst>
  <dgm:cxnLst>
    <dgm:cxn modelId="{4F13FA0B-5601-D148-87AF-6A2E51585637}" type="presOf" srcId="{C3FB5320-AE19-5340-B39E-AB6DCC88F45C}" destId="{F4A48083-44E6-974C-A9AA-EE7942C2E526}" srcOrd="0" destOrd="0" presId="urn:microsoft.com/office/officeart/2005/8/layout/radial4"/>
    <dgm:cxn modelId="{1D9C3F10-03E9-2448-B67F-1434CD7A1335}" type="presOf" srcId="{1B263F24-B4D6-D547-8915-82AF6DDF2888}" destId="{372D5799-433C-6847-9594-BC4BD00D734B}" srcOrd="0" destOrd="0" presId="urn:microsoft.com/office/officeart/2005/8/layout/radial4"/>
    <dgm:cxn modelId="{DA648152-25EC-EB43-A2D8-AF2EC069F3E0}" type="presOf" srcId="{4A29A4EF-76EE-D340-8813-40D6328FC036}" destId="{14A46D5E-88A0-E44A-8655-42728B1682A5}" srcOrd="0" destOrd="0" presId="urn:microsoft.com/office/officeart/2005/8/layout/radial4"/>
    <dgm:cxn modelId="{46CD9052-4B05-4041-875F-30D0C99E11AC}" srcId="{13B2D393-58A4-2C4C-B3D8-61A56D10ADBC}" destId="{4A29A4EF-76EE-D340-8813-40D6328FC036}" srcOrd="1" destOrd="0" parTransId="{48F5E70F-CC3C-384C-88DF-1F3477B57D1F}" sibTransId="{86724283-8D0D-C54D-94FB-30A277973021}"/>
    <dgm:cxn modelId="{FA997553-37B1-9944-932A-04EE6EF37BA0}" type="presOf" srcId="{0CAF418D-D47D-3741-B0AA-B10F1118CF65}" destId="{21B28333-D19D-AB48-971F-640FCC202426}" srcOrd="0" destOrd="0" presId="urn:microsoft.com/office/officeart/2005/8/layout/radial4"/>
    <dgm:cxn modelId="{E669C05F-13A3-124E-A6C7-ABD01A30E525}" srcId="{1B263F24-B4D6-D547-8915-82AF6DDF2888}" destId="{13B2D393-58A4-2C4C-B3D8-61A56D10ADBC}" srcOrd="0" destOrd="0" parTransId="{4F94012D-AED4-2746-8321-FB48AA81A997}" sibTransId="{B85B50D1-C234-8444-A601-1E72979B119A}"/>
    <dgm:cxn modelId="{E807FB82-995D-894A-A819-04E5A6A6C54B}" type="presOf" srcId="{6B92C101-E493-FD4E-A25D-B2A1076535B1}" destId="{D88698BD-7B36-6B45-BCAC-EA917F6B3119}" srcOrd="0" destOrd="0" presId="urn:microsoft.com/office/officeart/2005/8/layout/radial4"/>
    <dgm:cxn modelId="{4B55B5B9-DB48-634F-9F1F-32952614653B}" type="presOf" srcId="{48F5E70F-CC3C-384C-88DF-1F3477B57D1F}" destId="{852FDE46-8753-904D-89CB-9FE0338D68E1}" srcOrd="0" destOrd="0" presId="urn:microsoft.com/office/officeart/2005/8/layout/radial4"/>
    <dgm:cxn modelId="{E4E92CCC-E1BD-E34C-8196-CAF2D6599592}" type="presOf" srcId="{C5386566-EAE0-B844-85BC-137D9FE559B9}" destId="{C530B3FE-3D54-164D-8112-E4BD1FCF8468}" srcOrd="0" destOrd="0" presId="urn:microsoft.com/office/officeart/2005/8/layout/radial4"/>
    <dgm:cxn modelId="{C66B5EDB-A061-B14B-A515-6F6C82A8D9E6}" srcId="{13B2D393-58A4-2C4C-B3D8-61A56D10ADBC}" destId="{6B92C101-E493-FD4E-A25D-B2A1076535B1}" srcOrd="0" destOrd="0" parTransId="{C5386566-EAE0-B844-85BC-137D9FE559B9}" sibTransId="{E0ED0733-92D3-0549-850A-0164F69E06A3}"/>
    <dgm:cxn modelId="{BCF4A4E6-D977-104C-B327-3F77E79227A7}" type="presOf" srcId="{13B2D393-58A4-2C4C-B3D8-61A56D10ADBC}" destId="{F50DC66B-EEA8-6B4C-AF83-0AC7C4453AD7}" srcOrd="0" destOrd="0" presId="urn:microsoft.com/office/officeart/2005/8/layout/radial4"/>
    <dgm:cxn modelId="{FB8AF7F9-6272-8C48-9968-AA85207EC68F}" srcId="{13B2D393-58A4-2C4C-B3D8-61A56D10ADBC}" destId="{0CAF418D-D47D-3741-B0AA-B10F1118CF65}" srcOrd="2" destOrd="0" parTransId="{C3FB5320-AE19-5340-B39E-AB6DCC88F45C}" sibTransId="{A77A895C-F932-8F4D-9D7C-FCBD8BFA31A6}"/>
    <dgm:cxn modelId="{435DEDE8-66CB-8A44-9EDA-C2A4A3A9FEED}" type="presParOf" srcId="{372D5799-433C-6847-9594-BC4BD00D734B}" destId="{F50DC66B-EEA8-6B4C-AF83-0AC7C4453AD7}" srcOrd="0" destOrd="0" presId="urn:microsoft.com/office/officeart/2005/8/layout/radial4"/>
    <dgm:cxn modelId="{E72C3A62-6196-F645-8460-8201C7587F49}" type="presParOf" srcId="{372D5799-433C-6847-9594-BC4BD00D734B}" destId="{C530B3FE-3D54-164D-8112-E4BD1FCF8468}" srcOrd="1" destOrd="0" presId="urn:microsoft.com/office/officeart/2005/8/layout/radial4"/>
    <dgm:cxn modelId="{3DC8EB24-44A4-D846-BF3A-515F0A863071}" type="presParOf" srcId="{372D5799-433C-6847-9594-BC4BD00D734B}" destId="{D88698BD-7B36-6B45-BCAC-EA917F6B3119}" srcOrd="2" destOrd="0" presId="urn:microsoft.com/office/officeart/2005/8/layout/radial4"/>
    <dgm:cxn modelId="{CF91C2E6-C46B-2D49-8289-48B0A9B61733}" type="presParOf" srcId="{372D5799-433C-6847-9594-BC4BD00D734B}" destId="{852FDE46-8753-904D-89CB-9FE0338D68E1}" srcOrd="3" destOrd="0" presId="urn:microsoft.com/office/officeart/2005/8/layout/radial4"/>
    <dgm:cxn modelId="{8BB0521C-D5F9-0B46-9C6F-C7EE06972A84}" type="presParOf" srcId="{372D5799-433C-6847-9594-BC4BD00D734B}" destId="{14A46D5E-88A0-E44A-8655-42728B1682A5}" srcOrd="4" destOrd="0" presId="urn:microsoft.com/office/officeart/2005/8/layout/radial4"/>
    <dgm:cxn modelId="{4C5AD086-E0FB-C24E-86EE-BFE2B35DC648}" type="presParOf" srcId="{372D5799-433C-6847-9594-BC4BD00D734B}" destId="{F4A48083-44E6-974C-A9AA-EE7942C2E526}" srcOrd="5" destOrd="0" presId="urn:microsoft.com/office/officeart/2005/8/layout/radial4"/>
    <dgm:cxn modelId="{4D130D2D-BBD5-7C41-A0D2-900FC679C78D}" type="presParOf" srcId="{372D5799-433C-6847-9594-BC4BD00D734B}" destId="{21B28333-D19D-AB48-971F-640FCC202426}" srcOrd="6" destOrd="0" presId="urn:microsoft.com/office/officeart/2005/8/layout/radial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DC66B-EEA8-6B4C-AF83-0AC7C4453AD7}">
      <dsp:nvSpPr>
        <dsp:cNvPr id="0" name=""/>
        <dsp:cNvSpPr/>
      </dsp:nvSpPr>
      <dsp:spPr>
        <a:xfrm>
          <a:off x="2470834" y="2317447"/>
          <a:ext cx="1815930" cy="1815930"/>
        </a:xfrm>
        <a:prstGeom prst="ellipse">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a:off x="2736771" y="2583384"/>
        <a:ext cx="1284056" cy="1284056"/>
      </dsp:txXfrm>
    </dsp:sp>
    <dsp:sp modelId="{C530B3FE-3D54-164D-8112-E4BD1FCF8468}">
      <dsp:nvSpPr>
        <dsp:cNvPr id="0" name=""/>
        <dsp:cNvSpPr/>
      </dsp:nvSpPr>
      <dsp:spPr>
        <a:xfrm rot="12900000">
          <a:off x="1163534" y="1953682"/>
          <a:ext cx="1537216" cy="51754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8698BD-7B36-6B45-BCAC-EA917F6B3119}">
      <dsp:nvSpPr>
        <dsp:cNvPr id="0" name=""/>
        <dsp:cNvSpPr/>
      </dsp:nvSpPr>
      <dsp:spPr>
        <a:xfrm>
          <a:off x="439969" y="1081543"/>
          <a:ext cx="1725133" cy="13801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Meds for T2D</a:t>
          </a:r>
        </a:p>
      </dsp:txBody>
      <dsp:txXfrm>
        <a:off x="480391" y="1121965"/>
        <a:ext cx="1644289" cy="1299262"/>
      </dsp:txXfrm>
    </dsp:sp>
    <dsp:sp modelId="{852FDE46-8753-904D-89CB-9FE0338D68E1}">
      <dsp:nvSpPr>
        <dsp:cNvPr id="0" name=""/>
        <dsp:cNvSpPr/>
      </dsp:nvSpPr>
      <dsp:spPr>
        <a:xfrm rot="16200000">
          <a:off x="2610191" y="1200601"/>
          <a:ext cx="1537216" cy="51754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4A46D5E-88A0-E44A-8655-42728B1682A5}">
      <dsp:nvSpPr>
        <dsp:cNvPr id="0" name=""/>
        <dsp:cNvSpPr/>
      </dsp:nvSpPr>
      <dsp:spPr>
        <a:xfrm>
          <a:off x="2281105" y="709"/>
          <a:ext cx="2195387" cy="13801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Meds for Hyperlipidemia</a:t>
          </a:r>
        </a:p>
      </dsp:txBody>
      <dsp:txXfrm>
        <a:off x="2321527" y="41131"/>
        <a:ext cx="2114543" cy="1299262"/>
      </dsp:txXfrm>
    </dsp:sp>
    <dsp:sp modelId="{F4A48083-44E6-974C-A9AA-EE7942C2E526}">
      <dsp:nvSpPr>
        <dsp:cNvPr id="0" name=""/>
        <dsp:cNvSpPr/>
      </dsp:nvSpPr>
      <dsp:spPr>
        <a:xfrm rot="19500000">
          <a:off x="4056847" y="1953682"/>
          <a:ext cx="1537216" cy="517540"/>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B28333-D19D-AB48-971F-640FCC202426}">
      <dsp:nvSpPr>
        <dsp:cNvPr id="0" name=""/>
        <dsp:cNvSpPr/>
      </dsp:nvSpPr>
      <dsp:spPr>
        <a:xfrm>
          <a:off x="4624428" y="1081543"/>
          <a:ext cx="1661269" cy="138010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en-US" sz="1900" kern="1200" dirty="0"/>
            <a:t>Meds for Hypertension</a:t>
          </a:r>
        </a:p>
      </dsp:txBody>
      <dsp:txXfrm>
        <a:off x="4664850" y="1121965"/>
        <a:ext cx="1580425" cy="1299262"/>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3962399" cy="342899"/>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10291" marR="0" lvl="1" indent="-3890" algn="l" rtl="0">
              <a:spcBef>
                <a:spcPts val="0"/>
              </a:spcBef>
              <a:buNone/>
              <a:defRPr sz="1600" b="0" i="0" u="none" strike="noStrike" cap="none">
                <a:solidFill>
                  <a:schemeClr val="dk1"/>
                </a:solidFill>
                <a:latin typeface="Calibri"/>
                <a:ea typeface="Calibri"/>
                <a:cs typeface="Calibri"/>
                <a:sym typeface="Calibri"/>
              </a:defRPr>
            </a:lvl2pPr>
            <a:lvl3pPr marL="820582" marR="0" lvl="2" indent="-7782" algn="l" rtl="0">
              <a:spcBef>
                <a:spcPts val="0"/>
              </a:spcBef>
              <a:buNone/>
              <a:defRPr sz="1600" b="0" i="0" u="none" strike="noStrike" cap="none">
                <a:solidFill>
                  <a:schemeClr val="dk1"/>
                </a:solidFill>
                <a:latin typeface="Calibri"/>
                <a:ea typeface="Calibri"/>
                <a:cs typeface="Calibri"/>
                <a:sym typeface="Calibri"/>
              </a:defRPr>
            </a:lvl3pPr>
            <a:lvl4pPr marL="1230874" marR="0" lvl="3" indent="-11673" algn="l" rtl="0">
              <a:spcBef>
                <a:spcPts val="0"/>
              </a:spcBef>
              <a:buNone/>
              <a:defRPr sz="1600" b="0" i="0" u="none" strike="noStrike" cap="none">
                <a:solidFill>
                  <a:schemeClr val="dk1"/>
                </a:solidFill>
                <a:latin typeface="Calibri"/>
                <a:ea typeface="Calibri"/>
                <a:cs typeface="Calibri"/>
                <a:sym typeface="Calibri"/>
              </a:defRPr>
            </a:lvl4pPr>
            <a:lvl5pPr marL="1641165" marR="0" lvl="4" indent="-2864" algn="l" rtl="0">
              <a:spcBef>
                <a:spcPts val="0"/>
              </a:spcBef>
              <a:buNone/>
              <a:defRPr sz="1600" b="0" i="0" u="none" strike="noStrike" cap="none">
                <a:solidFill>
                  <a:schemeClr val="dk1"/>
                </a:solidFill>
                <a:latin typeface="Calibri"/>
                <a:ea typeface="Calibri"/>
                <a:cs typeface="Calibri"/>
                <a:sym typeface="Calibri"/>
              </a:defRPr>
            </a:lvl5pPr>
            <a:lvl6pPr marL="2051456" marR="0" lvl="5" indent="-6755" algn="l" rtl="0">
              <a:spcBef>
                <a:spcPts val="0"/>
              </a:spcBef>
              <a:buNone/>
              <a:defRPr sz="1600" b="0" i="0" u="none" strike="noStrike" cap="none">
                <a:solidFill>
                  <a:schemeClr val="dk1"/>
                </a:solidFill>
                <a:latin typeface="Calibri"/>
                <a:ea typeface="Calibri"/>
                <a:cs typeface="Calibri"/>
                <a:sym typeface="Calibri"/>
              </a:defRPr>
            </a:lvl6pPr>
            <a:lvl7pPr marL="2461748" marR="0" lvl="6" indent="-10647" algn="l" rtl="0">
              <a:spcBef>
                <a:spcPts val="0"/>
              </a:spcBef>
              <a:buNone/>
              <a:defRPr sz="1600" b="0" i="0" u="none" strike="noStrike" cap="none">
                <a:solidFill>
                  <a:schemeClr val="dk1"/>
                </a:solidFill>
                <a:latin typeface="Calibri"/>
                <a:ea typeface="Calibri"/>
                <a:cs typeface="Calibri"/>
                <a:sym typeface="Calibri"/>
              </a:defRPr>
            </a:lvl7pPr>
            <a:lvl8pPr marL="2872039" marR="0" lvl="7" indent="-1839" algn="l" rtl="0">
              <a:spcBef>
                <a:spcPts val="0"/>
              </a:spcBef>
              <a:buNone/>
              <a:defRPr sz="1600" b="0" i="0" u="none" strike="noStrike" cap="none">
                <a:solidFill>
                  <a:schemeClr val="dk1"/>
                </a:solidFill>
                <a:latin typeface="Calibri"/>
                <a:ea typeface="Calibri"/>
                <a:cs typeface="Calibri"/>
                <a:sym typeface="Calibri"/>
              </a:defRPr>
            </a:lvl8pPr>
            <a:lvl9pPr marL="3282330" marR="0" lvl="8" indent="-5729" algn="l" rtl="0">
              <a:spcBef>
                <a:spcPts val="0"/>
              </a:spcBef>
              <a:buNone/>
              <a:defRPr sz="16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5180012" y="0"/>
            <a:ext cx="3962399" cy="342899"/>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10291" marR="0" lvl="1" indent="-3890" algn="l" rtl="0">
              <a:spcBef>
                <a:spcPts val="0"/>
              </a:spcBef>
              <a:buNone/>
              <a:defRPr sz="1600" b="0" i="0" u="none" strike="noStrike" cap="none">
                <a:solidFill>
                  <a:schemeClr val="dk1"/>
                </a:solidFill>
                <a:latin typeface="Calibri"/>
                <a:ea typeface="Calibri"/>
                <a:cs typeface="Calibri"/>
                <a:sym typeface="Calibri"/>
              </a:defRPr>
            </a:lvl2pPr>
            <a:lvl3pPr marL="820582" marR="0" lvl="2" indent="-7782" algn="l" rtl="0">
              <a:spcBef>
                <a:spcPts val="0"/>
              </a:spcBef>
              <a:buNone/>
              <a:defRPr sz="1600" b="0" i="0" u="none" strike="noStrike" cap="none">
                <a:solidFill>
                  <a:schemeClr val="dk1"/>
                </a:solidFill>
                <a:latin typeface="Calibri"/>
                <a:ea typeface="Calibri"/>
                <a:cs typeface="Calibri"/>
                <a:sym typeface="Calibri"/>
              </a:defRPr>
            </a:lvl3pPr>
            <a:lvl4pPr marL="1230874" marR="0" lvl="3" indent="-11673" algn="l" rtl="0">
              <a:spcBef>
                <a:spcPts val="0"/>
              </a:spcBef>
              <a:buNone/>
              <a:defRPr sz="1600" b="0" i="0" u="none" strike="noStrike" cap="none">
                <a:solidFill>
                  <a:schemeClr val="dk1"/>
                </a:solidFill>
                <a:latin typeface="Calibri"/>
                <a:ea typeface="Calibri"/>
                <a:cs typeface="Calibri"/>
                <a:sym typeface="Calibri"/>
              </a:defRPr>
            </a:lvl4pPr>
            <a:lvl5pPr marL="1641165" marR="0" lvl="4" indent="-2864" algn="l" rtl="0">
              <a:spcBef>
                <a:spcPts val="0"/>
              </a:spcBef>
              <a:buNone/>
              <a:defRPr sz="1600" b="0" i="0" u="none" strike="noStrike" cap="none">
                <a:solidFill>
                  <a:schemeClr val="dk1"/>
                </a:solidFill>
                <a:latin typeface="Calibri"/>
                <a:ea typeface="Calibri"/>
                <a:cs typeface="Calibri"/>
                <a:sym typeface="Calibri"/>
              </a:defRPr>
            </a:lvl5pPr>
            <a:lvl6pPr marL="2051456" marR="0" lvl="5" indent="-6755" algn="l" rtl="0">
              <a:spcBef>
                <a:spcPts val="0"/>
              </a:spcBef>
              <a:buNone/>
              <a:defRPr sz="1600" b="0" i="0" u="none" strike="noStrike" cap="none">
                <a:solidFill>
                  <a:schemeClr val="dk1"/>
                </a:solidFill>
                <a:latin typeface="Calibri"/>
                <a:ea typeface="Calibri"/>
                <a:cs typeface="Calibri"/>
                <a:sym typeface="Calibri"/>
              </a:defRPr>
            </a:lvl6pPr>
            <a:lvl7pPr marL="2461748" marR="0" lvl="6" indent="-10647" algn="l" rtl="0">
              <a:spcBef>
                <a:spcPts val="0"/>
              </a:spcBef>
              <a:buNone/>
              <a:defRPr sz="1600" b="0" i="0" u="none" strike="noStrike" cap="none">
                <a:solidFill>
                  <a:schemeClr val="dk1"/>
                </a:solidFill>
                <a:latin typeface="Calibri"/>
                <a:ea typeface="Calibri"/>
                <a:cs typeface="Calibri"/>
                <a:sym typeface="Calibri"/>
              </a:defRPr>
            </a:lvl7pPr>
            <a:lvl8pPr marL="2872039" marR="0" lvl="7" indent="-1839" algn="l" rtl="0">
              <a:spcBef>
                <a:spcPts val="0"/>
              </a:spcBef>
              <a:buNone/>
              <a:defRPr sz="1600" b="0" i="0" u="none" strike="noStrike" cap="none">
                <a:solidFill>
                  <a:schemeClr val="dk1"/>
                </a:solidFill>
                <a:latin typeface="Calibri"/>
                <a:ea typeface="Calibri"/>
                <a:cs typeface="Calibri"/>
                <a:sym typeface="Calibri"/>
              </a:defRPr>
            </a:lvl8pPr>
            <a:lvl9pPr marL="3282330" marR="0" lvl="8" indent="-5729" algn="l" rtl="0">
              <a:spcBef>
                <a:spcPts val="0"/>
              </a:spcBef>
              <a:buNone/>
              <a:defRPr sz="16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2287588" y="514350"/>
            <a:ext cx="4568825" cy="257174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914400" y="3257550"/>
            <a:ext cx="7315200" cy="3086099"/>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6513512"/>
            <a:ext cx="3962399" cy="342899"/>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10291" marR="0" lvl="1" indent="-3890" algn="l" rtl="0">
              <a:spcBef>
                <a:spcPts val="0"/>
              </a:spcBef>
              <a:buNone/>
              <a:defRPr sz="1600" b="0" i="0" u="none" strike="noStrike" cap="none">
                <a:solidFill>
                  <a:schemeClr val="dk1"/>
                </a:solidFill>
                <a:latin typeface="Calibri"/>
                <a:ea typeface="Calibri"/>
                <a:cs typeface="Calibri"/>
                <a:sym typeface="Calibri"/>
              </a:defRPr>
            </a:lvl2pPr>
            <a:lvl3pPr marL="820582" marR="0" lvl="2" indent="-7782" algn="l" rtl="0">
              <a:spcBef>
                <a:spcPts val="0"/>
              </a:spcBef>
              <a:buNone/>
              <a:defRPr sz="1600" b="0" i="0" u="none" strike="noStrike" cap="none">
                <a:solidFill>
                  <a:schemeClr val="dk1"/>
                </a:solidFill>
                <a:latin typeface="Calibri"/>
                <a:ea typeface="Calibri"/>
                <a:cs typeface="Calibri"/>
                <a:sym typeface="Calibri"/>
              </a:defRPr>
            </a:lvl3pPr>
            <a:lvl4pPr marL="1230874" marR="0" lvl="3" indent="-11673" algn="l" rtl="0">
              <a:spcBef>
                <a:spcPts val="0"/>
              </a:spcBef>
              <a:buNone/>
              <a:defRPr sz="1600" b="0" i="0" u="none" strike="noStrike" cap="none">
                <a:solidFill>
                  <a:schemeClr val="dk1"/>
                </a:solidFill>
                <a:latin typeface="Calibri"/>
                <a:ea typeface="Calibri"/>
                <a:cs typeface="Calibri"/>
                <a:sym typeface="Calibri"/>
              </a:defRPr>
            </a:lvl4pPr>
            <a:lvl5pPr marL="1641165" marR="0" lvl="4" indent="-2864" algn="l" rtl="0">
              <a:spcBef>
                <a:spcPts val="0"/>
              </a:spcBef>
              <a:buNone/>
              <a:defRPr sz="1600" b="0" i="0" u="none" strike="noStrike" cap="none">
                <a:solidFill>
                  <a:schemeClr val="dk1"/>
                </a:solidFill>
                <a:latin typeface="Calibri"/>
                <a:ea typeface="Calibri"/>
                <a:cs typeface="Calibri"/>
                <a:sym typeface="Calibri"/>
              </a:defRPr>
            </a:lvl5pPr>
            <a:lvl6pPr marL="2051456" marR="0" lvl="5" indent="-6755" algn="l" rtl="0">
              <a:spcBef>
                <a:spcPts val="0"/>
              </a:spcBef>
              <a:buNone/>
              <a:defRPr sz="1600" b="0" i="0" u="none" strike="noStrike" cap="none">
                <a:solidFill>
                  <a:schemeClr val="dk1"/>
                </a:solidFill>
                <a:latin typeface="Calibri"/>
                <a:ea typeface="Calibri"/>
                <a:cs typeface="Calibri"/>
                <a:sym typeface="Calibri"/>
              </a:defRPr>
            </a:lvl6pPr>
            <a:lvl7pPr marL="2461748" marR="0" lvl="6" indent="-10647" algn="l" rtl="0">
              <a:spcBef>
                <a:spcPts val="0"/>
              </a:spcBef>
              <a:buNone/>
              <a:defRPr sz="1600" b="0" i="0" u="none" strike="noStrike" cap="none">
                <a:solidFill>
                  <a:schemeClr val="dk1"/>
                </a:solidFill>
                <a:latin typeface="Calibri"/>
                <a:ea typeface="Calibri"/>
                <a:cs typeface="Calibri"/>
                <a:sym typeface="Calibri"/>
              </a:defRPr>
            </a:lvl7pPr>
            <a:lvl8pPr marL="2872039" marR="0" lvl="7" indent="-1839" algn="l" rtl="0">
              <a:spcBef>
                <a:spcPts val="0"/>
              </a:spcBef>
              <a:buNone/>
              <a:defRPr sz="1600" b="0" i="0" u="none" strike="noStrike" cap="none">
                <a:solidFill>
                  <a:schemeClr val="dk1"/>
                </a:solidFill>
                <a:latin typeface="Calibri"/>
                <a:ea typeface="Calibri"/>
                <a:cs typeface="Calibri"/>
                <a:sym typeface="Calibri"/>
              </a:defRPr>
            </a:lvl8pPr>
            <a:lvl9pPr marL="3282330" marR="0" lvl="8" indent="-5729" algn="l" rtl="0">
              <a:spcBef>
                <a:spcPts val="0"/>
              </a:spcBef>
              <a:buNone/>
              <a:defRPr sz="16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5180012" y="6513512"/>
            <a:ext cx="3962399" cy="342899"/>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2287588" y="514350"/>
            <a:ext cx="4568825"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br>
              <a:rPr lang="en-US" dirty="0"/>
            </a:br>
            <a:endParaRPr lang="en-US" dirty="0"/>
          </a:p>
          <a:p>
            <a:pPr lvl="0" rtl="0">
              <a:spcBef>
                <a:spcPts val="0"/>
              </a:spcBef>
              <a:buNone/>
            </a:pPr>
            <a:endParaRPr dirty="0"/>
          </a:p>
        </p:txBody>
      </p:sp>
      <p:sp>
        <p:nvSpPr>
          <p:cNvPr id="75" name="Shape 75"/>
          <p:cNvSpPr txBox="1">
            <a:spLocks noGrp="1"/>
          </p:cNvSpPr>
          <p:nvPr>
            <p:ph type="sldNum" idx="12"/>
          </p:nvPr>
        </p:nvSpPr>
        <p:spPr>
          <a:xfrm>
            <a:off x="5180012" y="6513512"/>
            <a:ext cx="3962400" cy="342900"/>
          </a:xfrm>
          <a:prstGeom prst="rect">
            <a:avLst/>
          </a:prstGeom>
        </p:spPr>
        <p:txBody>
          <a:bodyPr wrap="square"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lang="en-US" dirty="0"/>
              <a:t>don't spell out your covariates (just say "adjusted for a number of covariates" and leave them on the slide for people to read)</a:t>
            </a:r>
          </a:p>
          <a:p>
            <a:r>
              <a:rPr lang="en-US" dirty="0"/>
              <a:t>What is SAIGE?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0348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2f97e8a2d_2_5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MAT2B found in Howard’s paper Methionine regulation</a:t>
            </a:r>
          </a:p>
          <a:p>
            <a:pPr marL="0" lvl="0" indent="0" algn="l" rtl="0">
              <a:spcBef>
                <a:spcPts val="0"/>
              </a:spcBef>
              <a:spcAft>
                <a:spcPts val="0"/>
              </a:spcAft>
              <a:buNone/>
            </a:pPr>
            <a:r>
              <a:rPr lang="en-US" dirty="0"/>
              <a:t>SAMe (</a:t>
            </a:r>
            <a:r>
              <a:rPr lang="en-US" sz="1200" b="0" i="0" u="none" strike="noStrike" kern="1200" cap="none" dirty="0">
                <a:solidFill>
                  <a:schemeClr val="dk1"/>
                </a:solidFill>
                <a:effectLst/>
                <a:latin typeface="Calibri"/>
                <a:ea typeface="Calibri"/>
                <a:cs typeface="Calibri"/>
                <a:sym typeface="Calibri"/>
              </a:rPr>
              <a:t>S-adenosyl-L-methionine</a:t>
            </a:r>
            <a:r>
              <a:rPr lang="en-US" dirty="0"/>
              <a:t>) used but not proven as a supplement to augment SSRI</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SSRI and TLR4 – TLR4 is normalized in SSRI intake.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TLR4 close to </a:t>
            </a:r>
            <a:r>
              <a:rPr lang="en-US" dirty="0" err="1"/>
              <a:t>metaanlaysis</a:t>
            </a:r>
            <a:r>
              <a:rPr lang="en-US" dirty="0"/>
              <a:t> signal for MDD ~6KB</a:t>
            </a:r>
          </a:p>
          <a:p>
            <a:pPr marL="0" lvl="0" indent="0" algn="l" rtl="0">
              <a:spcBef>
                <a:spcPts val="0"/>
              </a:spcBef>
              <a:spcAft>
                <a:spcPts val="0"/>
              </a:spcAft>
              <a:buNone/>
            </a:pPr>
            <a:r>
              <a:rPr lang="en-US" dirty="0"/>
              <a:t>D’ = 1 and report more on R2, if you have a true signal R2 * </a:t>
            </a:r>
            <a:r>
              <a:rPr lang="en-US" dirty="0" err="1"/>
              <a:t>chisq</a:t>
            </a:r>
            <a:r>
              <a:rPr lang="en-US" dirty="0"/>
              <a:t> of true SNP, associations decay with R2 </a:t>
            </a:r>
          </a:p>
          <a:p>
            <a:pPr marL="0" lvl="0" indent="0" algn="l" rtl="0">
              <a:spcBef>
                <a:spcPts val="0"/>
              </a:spcBef>
              <a:spcAft>
                <a:spcPts val="0"/>
              </a:spcAft>
              <a:buNone/>
            </a:pPr>
            <a:r>
              <a:rPr lang="en-US" dirty="0"/>
              <a:t>But these disappear when we remove the assumption that non-purchases are equal to 0</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Across the board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is there a genetic factor to purchases within the SSRI</a:t>
            </a:r>
          </a:p>
          <a:p>
            <a:pPr marL="0" lvl="0" indent="0" algn="l" rtl="0">
              <a:spcBef>
                <a:spcPts val="0"/>
              </a:spcBef>
              <a:spcAft>
                <a:spcPts val="0"/>
              </a:spcAft>
              <a:buNone/>
            </a:pPr>
            <a:endParaRPr dirty="0"/>
          </a:p>
        </p:txBody>
      </p:sp>
      <p:sp>
        <p:nvSpPr>
          <p:cNvPr id="688" name="Google Shape;688;g62f97e8a2d_2_5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36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4532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dirty="0"/>
              <a:t>Used to be SAIGE survival and now GATE</a:t>
            </a:r>
          </a:p>
          <a:p>
            <a:r>
              <a:rPr lang="en-US" dirty="0"/>
              <a:t>Mention that this is the one variant with the lowest p-value</a:t>
            </a:r>
          </a:p>
          <a:p>
            <a:r>
              <a:rPr lang="en-US" dirty="0"/>
              <a:t>Too many things -- see if there is a way to make this simpler. </a:t>
            </a:r>
          </a:p>
          <a:p>
            <a:pPr lvl="1"/>
            <a:r>
              <a:rPr lang="en-US" dirty="0"/>
              <a:t>Probably get rid of the </a:t>
            </a:r>
          </a:p>
          <a:p>
            <a:pPr lvl="0"/>
            <a:r>
              <a:rPr lang="en-US" dirty="0"/>
              <a:t>Explain the analysis and then just give the </a:t>
            </a:r>
            <a:r>
              <a:rPr lang="en-US" dirty="0" err="1"/>
              <a:t>summ</a:t>
            </a:r>
            <a:r>
              <a:rPr lang="en-US" dirty="0"/>
              <a:t> stats and mention that there was no GWAS significant hits</a:t>
            </a:r>
          </a:p>
          <a:p>
            <a:pPr lvl="1"/>
            <a:r>
              <a:rPr lang="en-US" dirty="0"/>
              <a:t>Maybe explain about the function, if there is time.</a:t>
            </a:r>
          </a:p>
          <a:p>
            <a:pPr lvl="1"/>
            <a:endParaRPr lang="en-US" dirty="0"/>
          </a:p>
          <a:p>
            <a:pPr marL="171450" indent="-171450" algn="just" defTabSz="1013859" eaLnBrk="0" hangingPunct="0">
              <a:buFont typeface="Arial" panose="020B0604020202020204" pitchFamily="34" charset="0"/>
              <a:buChar char="•"/>
              <a:defRPr/>
            </a:pPr>
            <a:r>
              <a:rPr lang="en-US" dirty="0"/>
              <a:t>To the best of our knowledge, results shown are novel to depression etiology.</a:t>
            </a:r>
            <a:endParaRPr lang="en-US" sz="2400" dirty="0"/>
          </a:p>
          <a:p>
            <a:pPr marL="171450" indent="-171450" algn="just" defTabSz="1013859" eaLnBrk="0" hangingPunct="0">
              <a:buFont typeface="Arial" panose="020B0604020202020204" pitchFamily="34" charset="0"/>
              <a:buChar char="•"/>
              <a:defRPr/>
            </a:pPr>
            <a:r>
              <a:rPr lang="en-US" sz="2400" dirty="0"/>
              <a:t>With simple phenotyping, we have shown that there is a genetic basis in SSRI response variability and warrants detailed interrogation.</a:t>
            </a:r>
          </a:p>
          <a:p>
            <a:pPr marL="171450" indent="-171450" algn="just" defTabSz="1013859" eaLnBrk="0" hangingPunct="0">
              <a:buFont typeface="Arial" panose="020B0604020202020204" pitchFamily="34" charset="0"/>
              <a:buChar char="•"/>
              <a:defRPr/>
            </a:pPr>
            <a:r>
              <a:rPr lang="en-US" sz="2400" i="1" dirty="0"/>
              <a:t>Future studies</a:t>
            </a:r>
            <a:r>
              <a:rPr lang="en-US" sz="2400" dirty="0"/>
              <a:t>: </a:t>
            </a:r>
          </a:p>
          <a:p>
            <a:pPr marL="780897" lvl="1" indent="-171450" algn="just" defTabSz="1013859" eaLnBrk="0" hangingPunct="0">
              <a:buFont typeface="Arial" panose="020B0604020202020204" pitchFamily="34" charset="0"/>
              <a:buChar char="•"/>
              <a:defRPr/>
            </a:pPr>
            <a:r>
              <a:rPr lang="en-US" sz="2400" dirty="0"/>
              <a:t>major depressive disorder polygenic risk contributing to SSRI use and dosage changes</a:t>
            </a:r>
          </a:p>
          <a:p>
            <a:pPr marL="780897" lvl="1" indent="-171450" algn="just" defTabSz="1013859" eaLnBrk="0" hangingPunct="0">
              <a:buFont typeface="Arial" panose="020B0604020202020204" pitchFamily="34" charset="0"/>
              <a:buChar char="•"/>
              <a:defRPr/>
            </a:pPr>
            <a:r>
              <a:rPr lang="en-US" sz="2400" dirty="0"/>
              <a:t>dosage patterns, and </a:t>
            </a:r>
          </a:p>
          <a:p>
            <a:pPr marL="780897" lvl="1" indent="-171450" algn="just" defTabSz="1013859" eaLnBrk="0" hangingPunct="0">
              <a:buFont typeface="Arial" panose="020B0604020202020204" pitchFamily="34" charset="0"/>
              <a:buChar char="•"/>
              <a:defRPr/>
            </a:pPr>
            <a:r>
              <a:rPr lang="en-US" sz="2400" dirty="0"/>
              <a:t>adverse outcomes.</a:t>
            </a:r>
            <a:endParaRPr lang="en-US" sz="24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0279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039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Calibri"/>
                <a:ea typeface="Calibri"/>
                <a:cs typeface="Calibri"/>
                <a:sym typeface="Calibri"/>
              </a:rPr>
              <a:t> these early analyses with simple phenotyping we showed that there is genetic basis in variability and will be studying that in more detail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5016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B64D04C6-BC47-4D08-BD08-67C19A11EE26}"/>
              </a:ext>
            </a:extLst>
          </p:cNvPr>
          <p:cNvSpPr>
            <a:spLocks noGrp="1" noRot="1" noChangeAspect="1" noTextEdit="1"/>
          </p:cNvSpPr>
          <p:nvPr>
            <p:ph type="sldImg"/>
          </p:nvPr>
        </p:nvSpPr>
        <p:spPr bwMode="auto">
          <a:xfrm>
            <a:off x="2287588" y="514350"/>
            <a:ext cx="4568825"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a:extLst>
              <a:ext uri="{FF2B5EF4-FFF2-40B4-BE49-F238E27FC236}">
                <a16:creationId xmlns:a16="http://schemas.microsoft.com/office/drawing/2014/main" id="{06B7D23C-BA91-4E0F-A810-8DB7FBE8D9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None/>
            </a:pPr>
            <a:r>
              <a:rPr lang="en-US" sz="1200" b="0" i="0" u="none" strike="noStrike" kern="1200" cap="none" dirty="0">
                <a:solidFill>
                  <a:schemeClr val="dk1"/>
                </a:solidFill>
                <a:effectLst/>
                <a:latin typeface="Calibri"/>
                <a:ea typeface="Calibri"/>
                <a:cs typeface="Calibri"/>
                <a:sym typeface="Calibri"/>
              </a:rPr>
              <a:t>* optimizing pharmacological prevention of CVD involve the identification of patients in need of</a:t>
            </a:r>
          </a:p>
          <a:p>
            <a:pPr>
              <a:buFontTx/>
              <a:buNone/>
            </a:pPr>
            <a:r>
              <a:rPr lang="en-US" sz="1200" b="0" i="0" u="none" strike="noStrike" kern="1200" cap="none" dirty="0">
                <a:solidFill>
                  <a:schemeClr val="dk1"/>
                </a:solidFill>
                <a:effectLst/>
                <a:latin typeface="Calibri"/>
                <a:ea typeface="Calibri"/>
                <a:cs typeface="Calibri"/>
                <a:sym typeface="Calibri"/>
              </a:rPr>
              <a:t>drug therapy, setting the targets of the treatment, and selecting therapies of both adequate efficacy and</a:t>
            </a:r>
          </a:p>
          <a:p>
            <a:pPr>
              <a:buFontTx/>
              <a:buNone/>
            </a:pPr>
            <a:r>
              <a:rPr lang="en-US" sz="1200" b="0" i="0" u="none" strike="noStrike" kern="1200" cap="none" dirty="0">
                <a:solidFill>
                  <a:schemeClr val="dk1"/>
                </a:solidFill>
                <a:effectLst/>
                <a:latin typeface="Calibri"/>
                <a:ea typeface="Calibri"/>
                <a:cs typeface="Calibri"/>
                <a:sym typeface="Calibri"/>
              </a:rPr>
              <a:t>acceptable risk profiles.</a:t>
            </a:r>
          </a:p>
          <a:p>
            <a:pPr>
              <a:buFontTx/>
              <a:buNone/>
            </a:pPr>
            <a:r>
              <a:rPr lang="en-US" sz="1200" b="0" i="0" u="none" strike="noStrike" kern="1200" cap="none" dirty="0">
                <a:solidFill>
                  <a:schemeClr val="dk1"/>
                </a:solidFill>
                <a:effectLst/>
                <a:latin typeface="Calibri"/>
                <a:ea typeface="Calibri"/>
                <a:cs typeface="Calibri"/>
                <a:sym typeface="Calibri"/>
              </a:rPr>
              <a:t>* Ultimately, in addition to socio-economic factors, both the set and dose of medicines</a:t>
            </a:r>
          </a:p>
          <a:p>
            <a:pPr>
              <a:buFontTx/>
              <a:buNone/>
            </a:pPr>
            <a:r>
              <a:rPr lang="en-US" sz="1200" b="0" i="0" u="none" strike="noStrike" kern="1200" cap="none" dirty="0">
                <a:solidFill>
                  <a:schemeClr val="dk1"/>
                </a:solidFill>
                <a:effectLst/>
                <a:latin typeface="Calibri"/>
                <a:ea typeface="Calibri"/>
                <a:cs typeface="Calibri"/>
                <a:sym typeface="Calibri"/>
              </a:rPr>
              <a:t>patients start their treatment with and continue to use depends on variation in factors such as cardiovascular</a:t>
            </a:r>
          </a:p>
          <a:p>
            <a:pPr>
              <a:buFontTx/>
              <a:buNone/>
            </a:pPr>
            <a:r>
              <a:rPr lang="en-US" sz="1200" b="0" i="0" u="none" strike="noStrike" kern="1200" cap="none" dirty="0">
                <a:solidFill>
                  <a:schemeClr val="dk1"/>
                </a:solidFill>
                <a:effectLst/>
                <a:latin typeface="Calibri"/>
                <a:ea typeface="Calibri"/>
                <a:cs typeface="Calibri"/>
                <a:sym typeface="Calibri"/>
              </a:rPr>
              <a:t>risk profiles, disease etiology, drug responsiveness, and occurrence of adverse effects.</a:t>
            </a:r>
          </a:p>
          <a:p>
            <a:pPr marL="171450" indent="-17145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Furthermore, abandoning or inadequately adhering to therapies results in worse outcomes. Therefore, trial and error, patients experience side-effects, do not meet their treatment targets, or experience a cardiovascular outcome like myocardial infarction or stroke.</a:t>
            </a:r>
          </a:p>
          <a:p>
            <a:pPr marL="171450" indent="-17145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CV risk increases with diabetes duration and is affected by other comorbidities like hypertension, dyslipidemia, metabolic syndrome, and chronic kidney disease.</a:t>
            </a:r>
          </a:p>
          <a:p>
            <a:pPr marL="628650" lvl="1" indent="-17145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Patients with T2D have a higher risk of CVD </a:t>
            </a:r>
          </a:p>
          <a:p>
            <a:pPr marL="171450" lvl="0" indent="-171450">
              <a:buFont typeface="Arial" panose="020B0604020202020204" pitchFamily="34" charset="0"/>
              <a:buChar char="•"/>
            </a:pPr>
            <a:r>
              <a:rPr lang="en-US" sz="1200" b="0" i="0" u="none" strike="noStrike" kern="1200" cap="none" dirty="0">
                <a:solidFill>
                  <a:schemeClr val="dk1"/>
                </a:solidFill>
                <a:effectLst/>
                <a:latin typeface="Calibri"/>
                <a:ea typeface="Calibri"/>
                <a:cs typeface="Calibri"/>
                <a:sym typeface="Calibri"/>
              </a:rPr>
              <a:t>lower blood glucose and effectively reduce microvascular target end-organ damage like retinopathy, nephropathy and neuropathy</a:t>
            </a:r>
          </a:p>
          <a:p>
            <a:pPr marL="171450" indent="-171450">
              <a:buFont typeface="Arial" panose="020B0604020202020204" pitchFamily="34" charset="0"/>
              <a:buChar char="•"/>
            </a:pPr>
            <a:endParaRPr lang="en-US" sz="1200" b="0" i="0" u="none" strike="noStrike" kern="1200" cap="none" dirty="0">
              <a:solidFill>
                <a:schemeClr val="dk1"/>
              </a:solidFill>
              <a:effectLst/>
              <a:latin typeface="Calibri"/>
              <a:ea typeface="Calibri"/>
              <a:cs typeface="Calibri"/>
              <a:sym typeface="Calibri"/>
            </a:endParaRPr>
          </a:p>
          <a:p>
            <a:pPr>
              <a:lnSpc>
                <a:spcPct val="120000"/>
              </a:lnSpc>
              <a:spcBef>
                <a:spcPct val="0"/>
              </a:spcBef>
              <a:buClr>
                <a:srgbClr val="000000"/>
              </a:buClr>
              <a:buSzPct val="92000"/>
              <a:buFontTx/>
              <a:buNone/>
            </a:pPr>
            <a:endParaRPr lang="en-US" altLang="fi-FI" dirty="0"/>
          </a:p>
        </p:txBody>
      </p:sp>
      <p:sp>
        <p:nvSpPr>
          <p:cNvPr id="99332" name="Slide Number Placeholder 3">
            <a:extLst>
              <a:ext uri="{FF2B5EF4-FFF2-40B4-BE49-F238E27FC236}">
                <a16:creationId xmlns:a16="http://schemas.microsoft.com/office/drawing/2014/main" id="{7EF3713C-19B9-4747-8A2F-C4923E6BC2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976BDF2-11D1-4DB2-9FF1-ED381F0563BC}" type="slidenum">
              <a:rPr lang="en-US" altLang="fi-FI" smtClean="0">
                <a:solidFill>
                  <a:srgbClr val="000000"/>
                </a:solidFill>
              </a:rPr>
              <a:pPr/>
              <a:t>23</a:t>
            </a:fld>
            <a:endParaRPr lang="en-US" altLang="fi-FI">
              <a:solidFill>
                <a:srgbClr val="000000"/>
              </a:solidFill>
            </a:endParaRPr>
          </a:p>
        </p:txBody>
      </p:sp>
    </p:spTree>
    <p:extLst>
      <p:ext uri="{BB962C8B-B14F-4D97-AF65-F5344CB8AC3E}">
        <p14:creationId xmlns:p14="http://schemas.microsoft.com/office/powerpoint/2010/main" val="148520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lang="en-US" dirty="0"/>
              <a:t>don't spell out your covariates (just say "adjusted for a number of covariates" and leave them on the slide for people to read)What is SAIGE?</a:t>
            </a:r>
          </a:p>
          <a:p>
            <a:pPr rtl="0"/>
            <a:r>
              <a:rPr lang="en-US" sz="1200" b="0" i="0" u="none" strike="noStrike" kern="1200" cap="none" dirty="0">
                <a:solidFill>
                  <a:schemeClr val="dk1"/>
                </a:solidFill>
                <a:effectLst/>
                <a:latin typeface="Calibri"/>
                <a:ea typeface="Calibri"/>
                <a:cs typeface="Calibri"/>
                <a:sym typeface="Calibri"/>
              </a:rPr>
              <a:t>95 % credible sets and for credible sets with over 10 variants, we report those variants with a ≥ 0.01 probability of being causal.</a:t>
            </a:r>
            <a:endParaRPr lang="en-US" b="0" dirty="0">
              <a:effectLst/>
            </a:endParaRPr>
          </a:p>
          <a:p>
            <a:br>
              <a:rPr lang="en-US" dirty="0"/>
            </a:b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2625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Calibri"/>
                <a:ea typeface="Calibri"/>
                <a:cs typeface="Calibri"/>
                <a:sym typeface="Calibri"/>
              </a:rPr>
              <a:t>first starting with non-insulin glucose-lowering agents and later purchasing insulin during the follow-up</a:t>
            </a:r>
            <a:r>
              <a:rPr lang="en-US" dirty="0">
                <a:effectLst/>
              </a:rPr>
              <a:t> </a:t>
            </a:r>
          </a:p>
          <a:p>
            <a:r>
              <a:rPr lang="en-US" dirty="0">
                <a:effectLst/>
              </a:rPr>
              <a:t>C10A = lipid modifying agents</a:t>
            </a:r>
          </a:p>
          <a:p>
            <a:r>
              <a:rPr lang="en-US" dirty="0">
                <a:effectLst/>
              </a:rPr>
              <a:t>C10AA = statins (</a:t>
            </a:r>
            <a:r>
              <a:rPr lang="en-US" dirty="0" err="1">
                <a:effectLst/>
              </a:rPr>
              <a:t>hmg</a:t>
            </a:r>
            <a:r>
              <a:rPr lang="en-US" dirty="0">
                <a:effectLst/>
              </a:rPr>
              <a:t> co-a reductase)</a:t>
            </a:r>
          </a:p>
          <a:p>
            <a:r>
              <a:rPr lang="en-US" dirty="0">
                <a:effectLst/>
              </a:rPr>
              <a:t>C02 = antihypertensives (antiadrenergic drugs like methyldopa, antidiuretics (thiazide diuretics) in combination with antihypertensives, ACE 2 inhibitors, Ca channel blockers, beta-adrenergic inhibitors</a:t>
            </a:r>
          </a:p>
          <a:p>
            <a:r>
              <a:rPr lang="en-US" dirty="0">
                <a:effectLst/>
              </a:rPr>
              <a:t>C03 = diuretics</a:t>
            </a:r>
          </a:p>
          <a:p>
            <a:r>
              <a:rPr lang="en-US" dirty="0">
                <a:effectLst/>
              </a:rPr>
              <a:t>A10B = </a:t>
            </a:r>
            <a:r>
              <a:rPr lang="en-US" sz="1200" b="0" i="0" u="none" strike="noStrike" kern="1200" cap="none" dirty="0">
                <a:solidFill>
                  <a:schemeClr val="dk1"/>
                </a:solidFill>
                <a:effectLst/>
                <a:latin typeface="Calibri"/>
                <a:ea typeface="Calibri"/>
                <a:cs typeface="Calibri"/>
                <a:sym typeface="Calibri"/>
              </a:rPr>
              <a:t>Blood glucose lowering drug, excluding insulin</a:t>
            </a:r>
          </a:p>
          <a:p>
            <a:r>
              <a:rPr lang="en-US" sz="1200" b="0" i="0" u="none" strike="noStrike" kern="1200" cap="none" dirty="0">
                <a:solidFill>
                  <a:schemeClr val="dk1"/>
                </a:solidFill>
                <a:effectLst/>
                <a:latin typeface="Calibri"/>
                <a:ea typeface="Calibri"/>
                <a:cs typeface="Calibri"/>
                <a:sym typeface="Calibri"/>
              </a:rPr>
              <a:t>Newer glucose lowering drugs which has been shown to decrease microvascular events</a:t>
            </a:r>
          </a:p>
          <a:p>
            <a:r>
              <a:rPr lang="en-US" sz="1200" b="0" i="0" u="none" strike="noStrike" kern="1200" cap="none" dirty="0">
                <a:solidFill>
                  <a:schemeClr val="dk1"/>
                </a:solidFill>
                <a:effectLst/>
                <a:latin typeface="Calibri"/>
                <a:cs typeface="Calibri"/>
                <a:sym typeface="Calibri"/>
              </a:rPr>
              <a:t>BD = combination of drugs</a:t>
            </a:r>
          </a:p>
          <a:p>
            <a:r>
              <a:rPr lang="en-US" sz="1200" b="0" i="0" u="none" strike="noStrike" kern="1200" cap="none" dirty="0">
                <a:solidFill>
                  <a:schemeClr val="dk1"/>
                </a:solidFill>
                <a:effectLst/>
                <a:latin typeface="Calibri"/>
                <a:cs typeface="Calibri"/>
                <a:sym typeface="Calibri"/>
              </a:rPr>
              <a:t>BH = DPP-4 inhibitors</a:t>
            </a:r>
          </a:p>
          <a:p>
            <a:r>
              <a:rPr lang="en-US" sz="1200" b="0" i="0" u="none" strike="noStrike" kern="1200" cap="none" dirty="0">
                <a:solidFill>
                  <a:schemeClr val="dk1"/>
                </a:solidFill>
                <a:effectLst/>
                <a:latin typeface="Calibri"/>
                <a:cs typeface="Calibri"/>
                <a:sym typeface="Calibri"/>
              </a:rPr>
              <a:t>BJ = glucagon-like peptide 1 (GLP-1) analog (injectable)</a:t>
            </a:r>
          </a:p>
          <a:p>
            <a:r>
              <a:rPr lang="en-US" sz="1200" b="0" i="0" u="none" strike="noStrike" kern="1200" cap="none" dirty="0">
                <a:solidFill>
                  <a:schemeClr val="dk1"/>
                </a:solidFill>
                <a:effectLst/>
                <a:latin typeface="Calibri"/>
                <a:cs typeface="Calibri"/>
                <a:sym typeface="Calibri"/>
              </a:rPr>
              <a:t>BK = sodium glucose co-transporter 2 (SGLT2) inhibitors</a:t>
            </a:r>
            <a:endParaRPr lang="en-US" dirty="0">
              <a:effectLst/>
            </a:endParaRPr>
          </a:p>
          <a:p>
            <a:r>
              <a:rPr lang="en-US" dirty="0">
                <a:effectLst/>
              </a:rPr>
              <a:t>C07 = beta blocking agents</a:t>
            </a:r>
          </a:p>
          <a:p>
            <a:r>
              <a:rPr lang="en-US" dirty="0">
                <a:effectLst/>
              </a:rPr>
              <a:t>C08 = calcium channel blockers</a:t>
            </a:r>
          </a:p>
          <a:p>
            <a:r>
              <a:rPr lang="en-US" dirty="0">
                <a:effectLst/>
              </a:rPr>
              <a:t>C09 = renin-angiotensin inhibitors (ACE inhibitors)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63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Calibri"/>
                <a:ea typeface="Calibri"/>
                <a:cs typeface="Calibri"/>
                <a:sym typeface="Calibri"/>
              </a:rPr>
              <a:t>Hyperlipidemia: </a:t>
            </a:r>
          </a:p>
          <a:p>
            <a:pPr lvl="1"/>
            <a:r>
              <a:rPr lang="en-US" sz="1200" b="0" i="0" u="none" strike="noStrike" kern="1200" cap="none" dirty="0">
                <a:solidFill>
                  <a:schemeClr val="dk1"/>
                </a:solidFill>
                <a:effectLst/>
                <a:latin typeface="Calibri"/>
                <a:ea typeface="Calibri"/>
                <a:cs typeface="Calibri"/>
                <a:sym typeface="Calibri"/>
              </a:rPr>
              <a:t>Out of the 91 and even upon fine mapping, All the loci with the strongest associations in our analysis (p</a:t>
            </a:r>
            <a:r>
              <a:rPr lang="en-US" sz="1200" b="0" i="0" u="none" strike="noStrike" kern="1200" cap="none" baseline="-25000" dirty="0">
                <a:solidFill>
                  <a:schemeClr val="dk1"/>
                </a:solidFill>
                <a:effectLst/>
                <a:latin typeface="Calibri"/>
                <a:ea typeface="Calibri"/>
                <a:cs typeface="Calibri"/>
                <a:sym typeface="Calibri"/>
              </a:rPr>
              <a:t>lead variant</a:t>
            </a:r>
            <a:r>
              <a:rPr lang="en-US" sz="1200" b="0" i="0" u="none" strike="noStrike" kern="1200" cap="none" dirty="0">
                <a:solidFill>
                  <a:schemeClr val="dk1"/>
                </a:solidFill>
                <a:effectLst/>
                <a:latin typeface="Calibri"/>
                <a:ea typeface="Calibri"/>
                <a:cs typeface="Calibri"/>
                <a:sym typeface="Calibri"/>
              </a:rPr>
              <a:t>&lt;10</a:t>
            </a:r>
            <a:r>
              <a:rPr lang="en-US" sz="1200" b="0" i="0" u="none" strike="noStrike" kern="1200" cap="none" baseline="30000" dirty="0">
                <a:solidFill>
                  <a:schemeClr val="dk1"/>
                </a:solidFill>
                <a:effectLst/>
                <a:latin typeface="Calibri"/>
                <a:ea typeface="Calibri"/>
                <a:cs typeface="Calibri"/>
                <a:sym typeface="Calibri"/>
              </a:rPr>
              <a:t>-100</a:t>
            </a:r>
            <a:r>
              <a:rPr lang="en-US" sz="1200" b="0" i="0" u="none" strike="noStrike" kern="1200" cap="none" dirty="0">
                <a:solidFill>
                  <a:schemeClr val="dk1"/>
                </a:solidFill>
                <a:effectLst/>
                <a:latin typeface="Calibri"/>
                <a:ea typeface="Calibri"/>
                <a:cs typeface="Calibri"/>
                <a:sym typeface="Calibri"/>
              </a:rPr>
              <a:t>, BF</a:t>
            </a:r>
            <a:r>
              <a:rPr lang="en-US" sz="1200" b="0" i="0" u="none" strike="noStrike" kern="1200" cap="none" baseline="-25000" dirty="0">
                <a:solidFill>
                  <a:schemeClr val="dk1"/>
                </a:solidFill>
                <a:effectLst/>
                <a:latin typeface="Calibri"/>
                <a:ea typeface="Calibri"/>
                <a:cs typeface="Calibri"/>
                <a:sym typeface="Calibri"/>
              </a:rPr>
              <a:t>CS</a:t>
            </a:r>
            <a:r>
              <a:rPr lang="en-US" sz="1200" b="0" i="0" u="none" strike="noStrike" kern="1200" cap="none" dirty="0">
                <a:solidFill>
                  <a:schemeClr val="dk1"/>
                </a:solidFill>
                <a:effectLst/>
                <a:latin typeface="Calibri"/>
                <a:ea typeface="Calibri"/>
                <a:cs typeface="Calibri"/>
                <a:sym typeface="Calibri"/>
              </a:rPr>
              <a:t>&gt;10</a:t>
            </a:r>
            <a:r>
              <a:rPr lang="en-US" sz="1200" b="0" i="0" u="none" strike="noStrike" kern="1200" cap="none" baseline="30000" dirty="0">
                <a:solidFill>
                  <a:schemeClr val="dk1"/>
                </a:solidFill>
                <a:effectLst/>
                <a:latin typeface="Calibri"/>
                <a:ea typeface="Calibri"/>
                <a:cs typeface="Calibri"/>
                <a:sym typeface="Calibri"/>
              </a:rPr>
              <a:t>100</a:t>
            </a:r>
            <a:r>
              <a:rPr lang="en-US" sz="1200" b="0" i="0" u="none" strike="noStrike" kern="1200" cap="none" dirty="0">
                <a:solidFill>
                  <a:schemeClr val="dk1"/>
                </a:solidFill>
                <a:effectLst/>
                <a:latin typeface="Calibri"/>
                <a:ea typeface="Calibri"/>
                <a:cs typeface="Calibri"/>
                <a:sym typeface="Calibri"/>
              </a:rPr>
              <a:t>), were well-established lipid loci (</a:t>
            </a:r>
            <a:r>
              <a:rPr lang="en-US" sz="1200" b="0" i="1" u="none" strike="noStrike" kern="1200" cap="none" dirty="0">
                <a:solidFill>
                  <a:schemeClr val="dk1"/>
                </a:solidFill>
                <a:effectLst/>
                <a:latin typeface="Calibri"/>
                <a:ea typeface="Calibri"/>
                <a:cs typeface="Calibri"/>
                <a:sym typeface="Calibri"/>
              </a:rPr>
              <a:t>APOE, LDLR, PCSK9, APOC1, CBLC, ANKRD17</a:t>
            </a:r>
            <a:r>
              <a:rPr lang="en-US" sz="1200" b="0" i="0" u="none" strike="noStrike" kern="1200" cap="none" dirty="0">
                <a:solidFill>
                  <a:schemeClr val="dk1"/>
                </a:solidFill>
                <a:effectLst/>
                <a:latin typeface="Calibri"/>
                <a:ea typeface="Calibri"/>
                <a:cs typeface="Calibri"/>
                <a:sym typeface="Calibri"/>
              </a:rPr>
              <a:t>). </a:t>
            </a:r>
          </a:p>
          <a:p>
            <a:pPr lvl="1"/>
            <a:r>
              <a:rPr lang="en-US" sz="1200" b="0" i="0" u="none" strike="noStrike" kern="1200" cap="none" dirty="0">
                <a:solidFill>
                  <a:schemeClr val="dk1"/>
                </a:solidFill>
                <a:effectLst/>
                <a:latin typeface="Calibri"/>
                <a:ea typeface="Calibri"/>
                <a:cs typeface="Calibri"/>
                <a:sym typeface="Calibri"/>
              </a:rPr>
              <a:t>Only 12 were possibly novel</a:t>
            </a:r>
          </a:p>
          <a:p>
            <a:pPr lvl="0"/>
            <a:r>
              <a:rPr lang="en-US" sz="1200" b="0" i="0" u="none" strike="noStrike" kern="1200" cap="none" dirty="0">
                <a:solidFill>
                  <a:schemeClr val="dk1"/>
                </a:solidFill>
                <a:effectLst/>
                <a:latin typeface="Calibri"/>
                <a:ea typeface="Calibri"/>
                <a:cs typeface="Calibri"/>
                <a:sym typeface="Calibri"/>
              </a:rPr>
              <a:t>Hypertension:</a:t>
            </a:r>
          </a:p>
          <a:p>
            <a:pPr lvl="1"/>
            <a:r>
              <a:rPr lang="en-US" sz="1200" b="0" i="0" u="none" strike="noStrike" kern="1200" cap="none" dirty="0">
                <a:solidFill>
                  <a:schemeClr val="dk1"/>
                </a:solidFill>
                <a:effectLst/>
                <a:latin typeface="Calibri"/>
                <a:ea typeface="Calibri"/>
                <a:cs typeface="Calibri"/>
                <a:sym typeface="Calibri"/>
              </a:rPr>
              <a:t>Out of 145, only 18 not previously reported, especially something close to Chr16 which seems to have previously reported lipid lowering but not CVD or BP lowering</a:t>
            </a:r>
          </a:p>
          <a:p>
            <a:pPr lvl="0"/>
            <a:r>
              <a:rPr lang="en-US" sz="1200" b="0" i="0" u="none" strike="noStrike" kern="1200" cap="none" dirty="0">
                <a:solidFill>
                  <a:schemeClr val="dk1"/>
                </a:solidFill>
                <a:effectLst/>
                <a:latin typeface="Calibri"/>
                <a:ea typeface="Calibri"/>
                <a:cs typeface="Calibri"/>
                <a:sym typeface="Calibri"/>
              </a:rPr>
              <a:t>T2D:</a:t>
            </a:r>
          </a:p>
          <a:p>
            <a:pPr lvl="1"/>
            <a:r>
              <a:rPr lang="en-US" sz="1200" b="0" i="0" u="none" strike="noStrike" kern="1200" cap="none" dirty="0">
                <a:solidFill>
                  <a:schemeClr val="dk1"/>
                </a:solidFill>
                <a:effectLst/>
                <a:latin typeface="Calibri"/>
                <a:ea typeface="Calibri"/>
                <a:cs typeface="Calibri"/>
                <a:sym typeface="Calibri"/>
              </a:rPr>
              <a:t>Out of 67, only 4 from </a:t>
            </a:r>
            <a:r>
              <a:rPr lang="en-US" sz="1200" b="0" i="0" u="none" strike="noStrike" kern="1200" cap="none" dirty="0" err="1">
                <a:solidFill>
                  <a:schemeClr val="dk1"/>
                </a:solidFill>
                <a:effectLst/>
                <a:latin typeface="Calibri"/>
                <a:ea typeface="Calibri"/>
                <a:cs typeface="Calibri"/>
                <a:sym typeface="Calibri"/>
              </a:rPr>
              <a:t>finemapping</a:t>
            </a:r>
            <a:r>
              <a:rPr lang="en-US" sz="1200" b="0" i="0" u="none" strike="noStrike" kern="1200" cap="none" dirty="0">
                <a:solidFill>
                  <a:schemeClr val="dk1"/>
                </a:solidFill>
                <a:effectLst/>
                <a:latin typeface="Calibri"/>
                <a:ea typeface="Calibri"/>
                <a:cs typeface="Calibri"/>
                <a:sym typeface="Calibri"/>
              </a:rPr>
              <a:t> were highly enriched on chr18 which is relatively unknown but highly enriched in Finland by almost 130 fold</a:t>
            </a:r>
          </a:p>
          <a:p>
            <a:pPr lvl="1"/>
            <a:endParaRPr lang="en-US" sz="1200" b="0" i="0" u="none" strike="noStrike" kern="1200" cap="none" dirty="0">
              <a:solidFill>
                <a:schemeClr val="dk1"/>
              </a:solidFill>
              <a:effectLst/>
              <a:latin typeface="Calibri"/>
              <a:ea typeface="Calibri"/>
              <a:cs typeface="Calibri"/>
              <a:sym typeface="Calibri"/>
            </a:endParaRPr>
          </a:p>
          <a:p>
            <a:endParaRPr lang="en-US" sz="1200" b="0" i="0" u="none" strike="noStrike" kern="1200" cap="none" dirty="0">
              <a:solidFill>
                <a:schemeClr val="dk1"/>
              </a:solidFill>
              <a:effectLst/>
              <a:latin typeface="Calibri"/>
              <a:ea typeface="Calibri"/>
              <a:cs typeface="Calibri"/>
              <a:sym typeface="Calibri"/>
            </a:endParaRPr>
          </a:p>
          <a:p>
            <a:endParaRPr lang="en-US" sz="1200" b="0" i="0" u="none" strike="noStrike" kern="1200" cap="none" dirty="0">
              <a:solidFill>
                <a:schemeClr val="dk1"/>
              </a:solidFill>
              <a:effectLst/>
              <a:latin typeface="Calibri"/>
              <a:ea typeface="Calibri"/>
              <a:cs typeface="Calibri"/>
              <a:sym typeface="Calibri"/>
            </a:endParaRPr>
          </a:p>
          <a:p>
            <a:r>
              <a:rPr lang="en-US" sz="1200" b="0" i="0" u="none" strike="noStrike" kern="1200" cap="none" dirty="0">
                <a:solidFill>
                  <a:schemeClr val="dk1"/>
                </a:solidFill>
                <a:effectLst/>
                <a:latin typeface="Calibri"/>
                <a:ea typeface="Calibri"/>
                <a:cs typeface="Calibri"/>
                <a:sym typeface="Calibri"/>
              </a:rPr>
              <a:t>270 of the 294 lead SNPs available in the replication analyses had concordant effect directions (</a:t>
            </a:r>
            <a:r>
              <a:rPr lang="en-US" sz="1200" b="0" i="0" u="none" strike="noStrike" kern="1200" cap="none" dirty="0" err="1">
                <a:solidFill>
                  <a:schemeClr val="dk1"/>
                </a:solidFill>
                <a:effectLst/>
                <a:latin typeface="Calibri"/>
                <a:ea typeface="Calibri"/>
                <a:cs typeface="Calibri"/>
                <a:sym typeface="Calibri"/>
              </a:rPr>
              <a:t>p</a:t>
            </a:r>
            <a:r>
              <a:rPr lang="en-US" sz="1200" b="0" i="0" u="none" strike="noStrike" kern="1200" cap="none" baseline="-25000" dirty="0" err="1">
                <a:solidFill>
                  <a:schemeClr val="dk1"/>
                </a:solidFill>
                <a:effectLst/>
                <a:latin typeface="Calibri"/>
                <a:ea typeface="Calibri"/>
                <a:cs typeface="Calibri"/>
                <a:sym typeface="Calibri"/>
              </a:rPr>
              <a:t>binomial</a:t>
            </a:r>
            <a:r>
              <a:rPr lang="en-US" sz="1200" b="0" i="0" u="none" strike="noStrike" kern="1200" cap="none" dirty="0">
                <a:solidFill>
                  <a:schemeClr val="dk1"/>
                </a:solidFill>
                <a:effectLst/>
                <a:latin typeface="Calibri"/>
                <a:ea typeface="Calibri"/>
                <a:cs typeface="Calibri"/>
                <a:sym typeface="Calibri"/>
              </a:rPr>
              <a:t>=3.2x10</a:t>
            </a:r>
            <a:r>
              <a:rPr lang="en-US" sz="1200" b="0" i="0" u="none" strike="noStrike" kern="1200" cap="none" baseline="30000" dirty="0">
                <a:solidFill>
                  <a:schemeClr val="dk1"/>
                </a:solidFill>
                <a:effectLst/>
                <a:latin typeface="Calibri"/>
                <a:ea typeface="Calibri"/>
                <a:cs typeface="Calibri"/>
                <a:sym typeface="Calibri"/>
              </a:rPr>
              <a:t>-55</a:t>
            </a:r>
            <a:r>
              <a:rPr lang="en-US" sz="1200" b="0" i="0" u="none" strike="noStrike" kern="1200" cap="none" dirty="0">
                <a:solidFill>
                  <a:schemeClr val="dk1"/>
                </a:solidFill>
                <a:effectLst/>
                <a:latin typeface="Calibri"/>
                <a:ea typeface="Calibri"/>
                <a:cs typeface="Calibri"/>
                <a:sym typeface="Calibri"/>
              </a:rPr>
              <a:t>) in UKBB and Estonian Biobank</a:t>
            </a:r>
          </a:p>
          <a:p>
            <a:r>
              <a:rPr lang="en-US" sz="1200" b="0" i="0" u="none" strike="noStrike" kern="1200" cap="none" dirty="0">
                <a:solidFill>
                  <a:schemeClr val="dk1"/>
                </a:solidFill>
                <a:effectLst/>
                <a:latin typeface="Calibri"/>
                <a:ea typeface="Calibri"/>
                <a:cs typeface="Calibri"/>
                <a:sym typeface="Calibri"/>
              </a:rPr>
              <a:t>&gt;80% of signals have been previously reported</a:t>
            </a:r>
          </a:p>
          <a:p>
            <a:endParaRPr lang="en-US" sz="1200" b="0" i="0" u="none" strike="noStrike" kern="1200" cap="none" dirty="0">
              <a:solidFill>
                <a:schemeClr val="dk1"/>
              </a:solidFill>
              <a:effectLst/>
              <a:latin typeface="Calibri"/>
              <a:ea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867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61512EFD-8024-430C-8698-CC79CE9EFD5E}"/>
              </a:ext>
            </a:extLst>
          </p:cNvPr>
          <p:cNvSpPr>
            <a:spLocks noGrp="1" noRot="1" noChangeAspect="1" noTextEdit="1"/>
          </p:cNvSpPr>
          <p:nvPr>
            <p:ph type="sldImg"/>
          </p:nvPr>
        </p:nvSpPr>
        <p:spPr bwMode="auto">
          <a:xfrm>
            <a:off x="2287588" y="514350"/>
            <a:ext cx="4568825"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C0CBBFA0-8817-45B3-B4EA-ED91E51F14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eaLnBrk="1" hangingPunct="1">
              <a:spcBef>
                <a:spcPct val="0"/>
              </a:spcBef>
            </a:pPr>
            <a:endParaRPr lang="en-US" altLang="fi-FI"/>
          </a:p>
        </p:txBody>
      </p:sp>
      <p:sp>
        <p:nvSpPr>
          <p:cNvPr id="75780" name="Slide Number Placeholder 3">
            <a:extLst>
              <a:ext uri="{FF2B5EF4-FFF2-40B4-BE49-F238E27FC236}">
                <a16:creationId xmlns:a16="http://schemas.microsoft.com/office/drawing/2014/main" id="{0F051F4E-71E6-4409-A498-58F27FE14C1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B08F66A-F986-47EF-A29D-68216D9F9FC2}" type="slidenum">
              <a:rPr lang="en-US" altLang="fi-FI" smtClean="0">
                <a:solidFill>
                  <a:srgbClr val="000000"/>
                </a:solidFill>
              </a:rPr>
              <a:pPr/>
              <a:t>3</a:t>
            </a:fld>
            <a:endParaRPr lang="en-US" altLang="fi-FI">
              <a:solidFill>
                <a:srgbClr val="000000"/>
              </a:solidFill>
            </a:endParaRPr>
          </a:p>
        </p:txBody>
      </p:sp>
    </p:spTree>
    <p:extLst>
      <p:ext uri="{BB962C8B-B14F-4D97-AF65-F5344CB8AC3E}">
        <p14:creationId xmlns:p14="http://schemas.microsoft.com/office/powerpoint/2010/main" val="1110271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Calibri"/>
                <a:ea typeface="Calibri"/>
                <a:cs typeface="Calibri"/>
                <a:sym typeface="Calibri"/>
              </a:rPr>
              <a:t>Fine-mapping using </a:t>
            </a:r>
            <a:r>
              <a:rPr lang="en-US" sz="1200" b="0" i="0" u="none" strike="noStrike" kern="1200" cap="none" dirty="0" err="1">
                <a:solidFill>
                  <a:schemeClr val="dk1"/>
                </a:solidFill>
                <a:effectLst/>
                <a:latin typeface="Calibri"/>
                <a:ea typeface="Calibri"/>
                <a:cs typeface="Calibri"/>
                <a:sym typeface="Calibri"/>
              </a:rPr>
              <a:t>SuSIE</a:t>
            </a:r>
            <a:r>
              <a:rPr lang="en-US" sz="1200" b="0" i="0" u="none" strike="noStrike" kern="1200" cap="none" dirty="0">
                <a:solidFill>
                  <a:schemeClr val="dk1"/>
                </a:solidFill>
                <a:effectLst/>
                <a:latin typeface="Calibri"/>
                <a:ea typeface="Calibri"/>
                <a:cs typeface="Calibri"/>
                <a:sym typeface="Calibri"/>
              </a:rPr>
              <a:t>, regions were formed using a 3Mb window (± 1.5Mb) </a:t>
            </a:r>
          </a:p>
          <a:p>
            <a:r>
              <a:rPr lang="en-US" sz="1200" b="0" i="0" u="none" strike="noStrike" kern="1200" cap="none" dirty="0">
                <a:solidFill>
                  <a:schemeClr val="dk1"/>
                </a:solidFill>
                <a:effectLst/>
                <a:latin typeface="Calibri"/>
                <a:ea typeface="Calibri"/>
                <a:cs typeface="Calibri"/>
                <a:sym typeface="Calibri"/>
              </a:rPr>
              <a:t>of the 477 non-overlapping analysis specific GWS regions </a:t>
            </a:r>
            <a:r>
              <a:rPr lang="en-US" sz="1200" b="0" i="0" u="none" strike="noStrike" kern="1200" cap="none" dirty="0">
                <a:solidFill>
                  <a:schemeClr val="dk1"/>
                </a:solidFill>
                <a:effectLst/>
                <a:latin typeface="Calibri"/>
                <a:ea typeface="Calibri"/>
                <a:cs typeface="Calibri"/>
                <a:sym typeface="Wingdings" pitchFamily="2" charset="2"/>
              </a:rPr>
              <a:t> </a:t>
            </a:r>
            <a:r>
              <a:rPr lang="en-US" sz="1200" b="0" i="0" u="none" strike="noStrike" kern="1200" cap="none" dirty="0">
                <a:solidFill>
                  <a:schemeClr val="dk1"/>
                </a:solidFill>
                <a:effectLst/>
                <a:latin typeface="Calibri"/>
                <a:ea typeface="Calibri"/>
                <a:cs typeface="Calibri"/>
                <a:sym typeface="Calibri"/>
              </a:rPr>
              <a:t>345 high correlation (r</a:t>
            </a:r>
            <a:r>
              <a:rPr lang="en-US" sz="1200" b="0" i="0" u="none" strike="noStrike" kern="1200" cap="none" baseline="30000" dirty="0">
                <a:solidFill>
                  <a:schemeClr val="dk1"/>
                </a:solidFill>
                <a:effectLst/>
                <a:latin typeface="Calibri"/>
                <a:ea typeface="Calibri"/>
                <a:cs typeface="Calibri"/>
                <a:sym typeface="Calibri"/>
              </a:rPr>
              <a:t>2</a:t>
            </a:r>
            <a:r>
              <a:rPr lang="en-US" sz="1200" b="0" i="0" u="none" strike="noStrike" kern="1200" cap="none" dirty="0">
                <a:solidFill>
                  <a:schemeClr val="dk1"/>
                </a:solidFill>
                <a:effectLst/>
                <a:latin typeface="Calibri"/>
                <a:ea typeface="Calibri"/>
                <a:cs typeface="Calibri"/>
                <a:sym typeface="Calibri"/>
              </a:rPr>
              <a:t> between variants in the set at least 0.5) 95% credible sets (CS) with variant counts ranging from 1 to 221 with each set encompassing a range of 0 – 13 functional missense or predicted loss-of-function (</a:t>
            </a:r>
            <a:r>
              <a:rPr lang="en-US" sz="1200" b="0" i="0" u="none" strike="noStrike" kern="1200" cap="none" dirty="0" err="1">
                <a:solidFill>
                  <a:schemeClr val="dk1"/>
                </a:solidFill>
                <a:effectLst/>
                <a:latin typeface="Calibri"/>
                <a:ea typeface="Calibri"/>
                <a:cs typeface="Calibri"/>
                <a:sym typeface="Calibri"/>
              </a:rPr>
              <a:t>pLOF</a:t>
            </a:r>
            <a:r>
              <a:rPr lang="en-US" sz="1200" b="0" i="0" u="none" strike="noStrike" kern="1200" cap="none" dirty="0">
                <a:solidFill>
                  <a:schemeClr val="dk1"/>
                </a:solidFill>
                <a:effectLst/>
                <a:latin typeface="Calibri"/>
                <a:ea typeface="Calibri"/>
                <a:cs typeface="Calibri"/>
                <a:sym typeface="Calibri"/>
              </a:rPr>
              <a:t>) variants. </a:t>
            </a:r>
          </a:p>
          <a:p>
            <a:endParaRPr lang="en-US" sz="1200" b="0" i="0" u="none" strike="noStrike" kern="1200" cap="none" dirty="0">
              <a:solidFill>
                <a:schemeClr val="dk1"/>
              </a:solidFill>
              <a:effectLst/>
              <a:latin typeface="Calibri"/>
              <a:cs typeface="Calibri"/>
              <a:sym typeface="Calibri"/>
            </a:endParaRPr>
          </a:p>
          <a:p>
            <a:r>
              <a:rPr lang="en-US" sz="1200" b="1" i="0" u="none" strike="noStrike" kern="1200" cap="none" dirty="0">
                <a:solidFill>
                  <a:schemeClr val="dk1"/>
                </a:solidFill>
                <a:effectLst/>
                <a:latin typeface="Calibri"/>
                <a:ea typeface="Calibri"/>
                <a:cs typeface="Calibri"/>
                <a:sym typeface="Calibri"/>
              </a:rPr>
              <a:t>Genetic correlations between the  total number of medication purchases used in treatment of hyperlipidemia, hypertension and type 2 diabetes and selected cardiometabolic and </a:t>
            </a:r>
            <a:r>
              <a:rPr lang="en-US" sz="1200" b="1" i="0" u="none" strike="noStrike" kern="1200" cap="none" dirty="0" err="1">
                <a:solidFill>
                  <a:schemeClr val="dk1"/>
                </a:solidFill>
                <a:effectLst/>
                <a:latin typeface="Calibri"/>
                <a:ea typeface="Calibri"/>
                <a:cs typeface="Calibri"/>
                <a:sym typeface="Calibri"/>
              </a:rPr>
              <a:t>behaviour</a:t>
            </a:r>
            <a:r>
              <a:rPr lang="en-US" sz="1200" b="1" i="0" u="none" strike="noStrike" kern="1200" cap="none" dirty="0">
                <a:solidFill>
                  <a:schemeClr val="dk1"/>
                </a:solidFill>
                <a:effectLst/>
                <a:latin typeface="Calibri"/>
                <a:ea typeface="Calibri"/>
                <a:cs typeface="Calibri"/>
                <a:sym typeface="Calibri"/>
              </a:rPr>
              <a:t>-related traits.</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019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cap="none" dirty="0">
                <a:solidFill>
                  <a:schemeClr val="dk1"/>
                </a:solidFill>
                <a:effectLst/>
                <a:latin typeface="Calibri"/>
                <a:ea typeface="Calibri"/>
                <a:cs typeface="Calibri"/>
                <a:sym typeface="Calibri"/>
              </a:rPr>
              <a:t>Using LDSC, high genetic correlations between the drug use quantity or patterns and the underlying indications for which the medications used: lipid drugs and LDL, BP drugs and SBP, T2D drugs, and T2D, in all cases RG&gt;0.95</a:t>
            </a:r>
            <a:r>
              <a:rPr lang="en-US" dirty="0">
                <a:effectLst/>
              </a:rPr>
              <a:t> </a:t>
            </a:r>
            <a:endParaRPr lang="en-US" sz="1200" b="0" i="0" u="none" strike="noStrike" kern="1200"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cap="none" dirty="0">
                <a:solidFill>
                  <a:schemeClr val="dk1"/>
                </a:solidFill>
                <a:effectLst/>
                <a:latin typeface="Calibri"/>
                <a:ea typeface="Calibri"/>
                <a:cs typeface="Calibri"/>
                <a:sym typeface="Calibri"/>
              </a:rPr>
              <a:t>correlation estimate between the total number of hypertension medication purchases and LDL was the only non-significant correlation in the analysis (RG=0.03, p=0.32), the genetic correlation between the number of purchased lipid-lowering drugs and systolic blood pressure was clearly significant with a moderate point estimate (RG=0.38, p=8.2e10</a:t>
            </a:r>
            <a:r>
              <a:rPr lang="en-US" sz="1200" b="0" i="0" u="none" strike="noStrike" kern="1200" cap="none" baseline="30000" dirty="0">
                <a:solidFill>
                  <a:schemeClr val="dk1"/>
                </a:solidFill>
                <a:effectLst/>
                <a:latin typeface="Calibri"/>
                <a:ea typeface="Calibri"/>
                <a:cs typeface="Calibri"/>
                <a:sym typeface="Calibri"/>
              </a:rPr>
              <a:t>-8</a:t>
            </a:r>
            <a:r>
              <a:rPr lang="en-US" sz="1200" b="0" i="0" u="none" strike="noStrike" kern="1200" cap="none" dirty="0">
                <a:solidFill>
                  <a:schemeClr val="dk1"/>
                </a:solidFill>
                <a:effectLst/>
                <a:latin typeface="Calibri"/>
                <a:ea typeface="Calibri"/>
                <a:cs typeface="Calibri"/>
                <a:sym typeface="Calibri"/>
              </a:rPr>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749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Calibri"/>
                <a:ea typeface="Calibri"/>
                <a:cs typeface="Calibri"/>
                <a:sym typeface="Calibri"/>
              </a:rPr>
              <a:t> these early analyses with simple phenotyping we showed that there is genetic basis in variability and will be studying that in more detail</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4988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fi-FI" dirty="0"/>
          </a:p>
        </p:txBody>
      </p:sp>
      <p:sp>
        <p:nvSpPr>
          <p:cNvPr id="4" name="Slide Number Placeholder 3"/>
          <p:cNvSpPr>
            <a:spLocks noGrp="1"/>
          </p:cNvSpPr>
          <p:nvPr>
            <p:ph type="sldNum" sz="quarter" idx="10"/>
          </p:nvPr>
        </p:nvSpPr>
        <p:spPr/>
        <p:txBody>
          <a:bodyPr/>
          <a:lstStyle/>
          <a:p>
            <a:pPr>
              <a:defRPr/>
            </a:pPr>
            <a:fld id="{BE89B0E0-5AAF-4633-8D12-0930883A5E12}" type="slidenum">
              <a:rPr lang="en-US" smtClean="0"/>
              <a:pPr>
                <a:defRPr/>
              </a:pPr>
              <a:t>32</a:t>
            </a:fld>
            <a:endParaRPr lang="en-US"/>
          </a:p>
        </p:txBody>
      </p:sp>
    </p:spTree>
    <p:extLst>
      <p:ext uri="{BB962C8B-B14F-4D97-AF65-F5344CB8AC3E}">
        <p14:creationId xmlns:p14="http://schemas.microsoft.com/office/powerpoint/2010/main" val="2180729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
        <p:nvSpPr>
          <p:cNvPr id="5" name="Footer Placeholder 4">
            <a:extLst>
              <a:ext uri="{FF2B5EF4-FFF2-40B4-BE49-F238E27FC236}">
                <a16:creationId xmlns:a16="http://schemas.microsoft.com/office/drawing/2014/main" id="{3818C190-3537-BA4D-B52A-A61AD7A428B3}"/>
              </a:ext>
            </a:extLst>
          </p:cNvPr>
          <p:cNvSpPr>
            <a:spLocks noGrp="1"/>
          </p:cNvSpPr>
          <p:nvPr>
            <p:ph type="ftr" idx="11"/>
          </p:nvPr>
        </p:nvSpPr>
        <p:spPr/>
        <p:txBody>
          <a:bodyPr/>
          <a:lstStyle/>
          <a:p>
            <a:r>
              <a:rPr lang="en-US"/>
              <a:t>Kumar Veerapen, PhD</a:t>
            </a:r>
          </a:p>
        </p:txBody>
      </p:sp>
    </p:spTree>
    <p:extLst>
      <p:ext uri="{BB962C8B-B14F-4D97-AF65-F5344CB8AC3E}">
        <p14:creationId xmlns:p14="http://schemas.microsoft.com/office/powerpoint/2010/main" val="1370593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2287588" y="514350"/>
            <a:ext cx="4568825"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914400" y="3257550"/>
            <a:ext cx="7315200" cy="3086100"/>
          </a:xfrm>
          <a:prstGeom prst="rect">
            <a:avLst/>
          </a:prstGeom>
        </p:spPr>
        <p:txBody>
          <a:bodyPr wrap="square" lIns="91425" tIns="91425" rIns="91425" bIns="91425" anchor="t" anchorCtr="0">
            <a:noAutofit/>
          </a:bodyPr>
          <a:lstStyle/>
          <a:p>
            <a:pPr lvl="0" rtl="0">
              <a:spcBef>
                <a:spcPts val="0"/>
              </a:spcBef>
              <a:buNone/>
            </a:pPr>
            <a:endParaRPr dirty="0"/>
          </a:p>
        </p:txBody>
      </p:sp>
      <p:sp>
        <p:nvSpPr>
          <p:cNvPr id="75" name="Shape 75"/>
          <p:cNvSpPr txBox="1">
            <a:spLocks noGrp="1"/>
          </p:cNvSpPr>
          <p:nvPr>
            <p:ph type="sldNum" idx="12"/>
          </p:nvPr>
        </p:nvSpPr>
        <p:spPr>
          <a:xfrm>
            <a:off x="5180012" y="6513512"/>
            <a:ext cx="3962400" cy="342900"/>
          </a:xfrm>
          <a:prstGeom prst="rect">
            <a:avLst/>
          </a:prstGeom>
        </p:spPr>
        <p:txBody>
          <a:bodyPr wrap="square"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34</a:t>
            </a:fld>
            <a:endParaRPr lang="en-US"/>
          </a:p>
        </p:txBody>
      </p:sp>
    </p:spTree>
    <p:extLst>
      <p:ext uri="{BB962C8B-B14F-4D97-AF65-F5344CB8AC3E}">
        <p14:creationId xmlns:p14="http://schemas.microsoft.com/office/powerpoint/2010/main" val="610610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6222A04A-E0A9-407D-920C-EB92ED8AE65D}"/>
              </a:ext>
            </a:extLst>
          </p:cNvPr>
          <p:cNvSpPr>
            <a:spLocks noGrp="1" noRot="1" noChangeAspect="1" noTextEdit="1"/>
          </p:cNvSpPr>
          <p:nvPr>
            <p:ph type="sldImg"/>
          </p:nvPr>
        </p:nvSpPr>
        <p:spPr bwMode="auto">
          <a:xfrm>
            <a:off x="2287588" y="514350"/>
            <a:ext cx="4568825"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E40CADE2-9F3B-4314-8C36-75F00F82AE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indent="-69850">
              <a:spcBef>
                <a:spcPct val="0"/>
              </a:spcBef>
              <a:buClr>
                <a:srgbClr val="000000"/>
              </a:buClr>
              <a:buSzPct val="92000"/>
            </a:pPr>
            <a:endParaRPr lang="fi-FI" altLang="fi-FI"/>
          </a:p>
        </p:txBody>
      </p:sp>
      <p:sp>
        <p:nvSpPr>
          <p:cNvPr id="73732" name="Slide Number Placeholder 3">
            <a:extLst>
              <a:ext uri="{FF2B5EF4-FFF2-40B4-BE49-F238E27FC236}">
                <a16:creationId xmlns:a16="http://schemas.microsoft.com/office/drawing/2014/main" id="{0B27FB80-395F-46C2-99E7-6BE17B65490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5E44CCB-A6BD-46B8-B95C-AD7DA49F0D85}" type="slidenum">
              <a:rPr lang="en-US" altLang="fi-FI" smtClean="0">
                <a:solidFill>
                  <a:srgbClr val="000000"/>
                </a:solidFill>
              </a:rPr>
              <a:pPr/>
              <a:t>35</a:t>
            </a:fld>
            <a:endParaRPr lang="en-US" altLang="fi-FI">
              <a:solidFill>
                <a:srgbClr val="000000"/>
              </a:solidFill>
            </a:endParaRPr>
          </a:p>
        </p:txBody>
      </p:sp>
    </p:spTree>
    <p:extLst>
      <p:ext uri="{BB962C8B-B14F-4D97-AF65-F5344CB8AC3E}">
        <p14:creationId xmlns:p14="http://schemas.microsoft.com/office/powerpoint/2010/main" val="2576115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62f97e8a2d_2_5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Traditionally: The studies performed during the decade of the 1990s often focused on isoforms of the CYPs as an extremely important family of drug-metabolizing enzymes,</a:t>
            </a:r>
          </a:p>
          <a:p>
            <a:pPr marL="0" lvl="0" indent="0" algn="l" rtl="0">
              <a:spcBef>
                <a:spcPts val="0"/>
              </a:spcBef>
              <a:spcAft>
                <a:spcPts val="0"/>
              </a:spcAft>
              <a:buNone/>
            </a:pPr>
            <a:r>
              <a:rPr lang="en-US" dirty="0"/>
              <a:t>Gilbert: s TATA box, but some subjects have 7 rather than 6, and they display decreased expression of both UGT1A1 messenger RNA and protein, resulting in Gilbert syndrome because of reduced bilirubin metabolism and, when they are exposed to irinotecan</a:t>
            </a:r>
          </a:p>
          <a:p>
            <a:pPr marL="0" lvl="0" indent="0" algn="l" rtl="0">
              <a:spcBef>
                <a:spcPts val="0"/>
              </a:spcBef>
              <a:spcAft>
                <a:spcPts val="0"/>
              </a:spcAft>
              <a:buNone/>
            </a:pPr>
            <a:r>
              <a:rPr lang="en-US" sz="1200" b="0" i="0" u="none" strike="noStrike" kern="1200" cap="none" dirty="0" err="1">
                <a:solidFill>
                  <a:schemeClr val="dk1"/>
                </a:solidFill>
                <a:effectLst/>
                <a:latin typeface="Calibri"/>
                <a:ea typeface="Calibri"/>
                <a:cs typeface="Calibri"/>
                <a:sym typeface="Calibri"/>
              </a:rPr>
              <a:t>esponsible</a:t>
            </a:r>
            <a:r>
              <a:rPr lang="en-US" sz="1200" b="0" i="0" u="none" strike="noStrike" kern="1200" cap="none" dirty="0">
                <a:solidFill>
                  <a:schemeClr val="dk1"/>
                </a:solidFill>
                <a:effectLst/>
                <a:latin typeface="Calibri"/>
                <a:ea typeface="Calibri"/>
                <a:cs typeface="Calibri"/>
                <a:sym typeface="Calibri"/>
              </a:rPr>
              <a:t> for the biotransformation of most foreign substances including 70–80% of all drugs in clinical use.</a:t>
            </a:r>
          </a:p>
          <a:p>
            <a:pPr marL="0" lvl="0" indent="0" algn="l" rtl="0">
              <a:spcBef>
                <a:spcPts val="0"/>
              </a:spcBef>
              <a:spcAft>
                <a:spcPts val="0"/>
              </a:spcAft>
              <a:buNone/>
            </a:pPr>
            <a:endParaRPr lang="en-US" sz="1200" b="0" i="0" u="none" strike="noStrike" kern="1200" cap="none" dirty="0">
              <a:solidFill>
                <a:schemeClr val="dk1"/>
              </a:solidFill>
              <a:effectLst/>
              <a:latin typeface="Calibri"/>
              <a:cs typeface="Calibri"/>
              <a:sym typeface="Calibri"/>
            </a:endParaRPr>
          </a:p>
          <a:p>
            <a:pPr marL="0" lvl="0" indent="0" algn="l" rtl="0">
              <a:spcBef>
                <a:spcPts val="0"/>
              </a:spcBef>
              <a:spcAft>
                <a:spcPts val="0"/>
              </a:spcAft>
              <a:buNone/>
            </a:pPr>
            <a:r>
              <a:rPr lang="en-US" dirty="0"/>
              <a:t>, if we just select 2 common and intensively studied CYP genesdCYP2C9 and CYP2C19dgenes that encode enzymes that metabolize the anticoagulant agents warfarin and clopidogrel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drugmetabolizing</a:t>
            </a:r>
            <a:r>
              <a:rPr lang="en-US" dirty="0"/>
              <a:t> enzymes, drug transporters, and drug targets, proteins that might logically be expected to influence drug response. F</a:t>
            </a:r>
          </a:p>
          <a:p>
            <a:pPr marL="0" lvl="0" indent="0" algn="l" rtl="0">
              <a:spcBef>
                <a:spcPts val="0"/>
              </a:spcBef>
              <a:spcAft>
                <a:spcPts val="0"/>
              </a:spcAft>
              <a:buNone/>
            </a:pPr>
            <a:endParaRPr lang="en-US" sz="1200" b="0" i="0" u="none" strike="noStrike" kern="1200" cap="none" dirty="0">
              <a:solidFill>
                <a:schemeClr val="dk1"/>
              </a:solidFill>
              <a:effectLst/>
              <a:latin typeface="Calibri"/>
              <a:cs typeface="Calibri"/>
              <a:sym typeface="Calibri"/>
            </a:endParaRPr>
          </a:p>
          <a:p>
            <a:pPr rtl="0" fontAlgn="t"/>
            <a:r>
              <a:rPr lang="en-US" sz="1200" b="1" i="0" u="none" strike="noStrike" kern="1200" cap="none" dirty="0">
                <a:solidFill>
                  <a:schemeClr val="dk1"/>
                </a:solidFill>
                <a:effectLst/>
                <a:latin typeface="Calibri"/>
                <a:ea typeface="Calibri"/>
                <a:cs typeface="Calibri"/>
                <a:sym typeface="Calibri"/>
              </a:rPr>
              <a:t>Citalopram</a:t>
            </a:r>
            <a:endParaRPr lang="en-US" sz="1200" b="0" i="0" u="none" strike="noStrike" kern="1200" cap="none" dirty="0">
              <a:solidFill>
                <a:schemeClr val="dk1"/>
              </a:solidFill>
              <a:effectLst/>
              <a:latin typeface="Calibri"/>
              <a:ea typeface="Calibri"/>
              <a:cs typeface="Calibri"/>
              <a:sym typeface="Calibri"/>
            </a:endParaRPr>
          </a:p>
          <a:p>
            <a:pPr rtl="0" fontAlgn="t"/>
            <a:r>
              <a:rPr lang="en-US" sz="1200" b="1" i="0" u="none" strike="noStrike" kern="1200" cap="none" dirty="0" err="1">
                <a:solidFill>
                  <a:schemeClr val="dk1"/>
                </a:solidFill>
                <a:effectLst/>
                <a:latin typeface="Calibri"/>
                <a:ea typeface="Calibri"/>
                <a:cs typeface="Calibri"/>
                <a:sym typeface="Calibri"/>
              </a:rPr>
              <a:t>Psyhiatry</a:t>
            </a:r>
            <a:endParaRPr lang="en-US" sz="1200" b="0" i="0" u="none" strike="noStrike" kern="1200" cap="none" dirty="0">
              <a:solidFill>
                <a:schemeClr val="dk1"/>
              </a:solidFill>
              <a:effectLst/>
              <a:latin typeface="Calibri"/>
              <a:ea typeface="Calibri"/>
              <a:cs typeface="Calibri"/>
              <a:sym typeface="Calibri"/>
            </a:endParaRPr>
          </a:p>
          <a:p>
            <a:pPr rtl="0" fontAlgn="t"/>
            <a:r>
              <a:rPr lang="en-US" sz="1200" b="1" i="0" u="none" strike="noStrike" kern="1200" cap="none" dirty="0">
                <a:solidFill>
                  <a:schemeClr val="dk1"/>
                </a:solidFill>
                <a:effectLst/>
                <a:latin typeface="Calibri"/>
                <a:ea typeface="Calibri"/>
                <a:cs typeface="Calibri"/>
                <a:sym typeface="Calibri"/>
              </a:rPr>
              <a:t>CYP2C19, CYP2D6</a:t>
            </a:r>
          </a:p>
          <a:p>
            <a:pPr rtl="0" fontAlgn="t"/>
            <a:endParaRPr lang="en-US" sz="1200" b="1" i="0" u="none" strike="noStrike" kern="1200" cap="none" dirty="0">
              <a:solidFill>
                <a:schemeClr val="dk1"/>
              </a:solidFill>
              <a:effectLst/>
              <a:latin typeface="Calibri"/>
              <a:ea typeface="Calibri"/>
              <a:cs typeface="Calibri"/>
              <a:sym typeface="Calibri"/>
            </a:endParaRPr>
          </a:p>
          <a:p>
            <a:pPr rtl="0" fontAlgn="t"/>
            <a:r>
              <a:rPr lang="en-US" sz="1200" b="1" i="0" u="none" strike="noStrike" kern="1200" cap="none" dirty="0">
                <a:solidFill>
                  <a:schemeClr val="dk1"/>
                </a:solidFill>
                <a:effectLst/>
                <a:latin typeface="Calibri"/>
                <a:ea typeface="Calibri"/>
                <a:cs typeface="Calibri"/>
                <a:sym typeface="Calibri"/>
              </a:rPr>
              <a:t>Amitriptyline</a:t>
            </a:r>
            <a:endParaRPr lang="en-US" sz="1200" b="0" i="0" u="none" strike="noStrike" kern="1200" cap="none" dirty="0">
              <a:solidFill>
                <a:schemeClr val="dk1"/>
              </a:solidFill>
              <a:effectLst/>
              <a:latin typeface="Calibri"/>
              <a:ea typeface="Calibri"/>
              <a:cs typeface="Calibri"/>
              <a:sym typeface="Calibri"/>
            </a:endParaRPr>
          </a:p>
          <a:p>
            <a:pPr rtl="0" fontAlgn="t"/>
            <a:r>
              <a:rPr lang="en-US" sz="1200" b="1" i="0" u="none" strike="noStrike" kern="1200" cap="none" dirty="0">
                <a:solidFill>
                  <a:schemeClr val="dk1"/>
                </a:solidFill>
                <a:effectLst/>
                <a:latin typeface="Calibri"/>
                <a:ea typeface="Calibri"/>
                <a:cs typeface="Calibri"/>
                <a:sym typeface="Calibri"/>
              </a:rPr>
              <a:t>Psychiatry</a:t>
            </a:r>
            <a:endParaRPr lang="en-US" sz="1200" b="0" i="0" u="none" strike="noStrike" kern="1200" cap="none" dirty="0">
              <a:solidFill>
                <a:schemeClr val="dk1"/>
              </a:solidFill>
              <a:effectLst/>
              <a:latin typeface="Calibri"/>
              <a:ea typeface="Calibri"/>
              <a:cs typeface="Calibri"/>
              <a:sym typeface="Calibri"/>
            </a:endParaRPr>
          </a:p>
          <a:p>
            <a:pPr rtl="0" fontAlgn="t"/>
            <a:r>
              <a:rPr lang="en-US" sz="1200" b="1" i="0" u="none" strike="noStrike" kern="1200" cap="none" dirty="0">
                <a:solidFill>
                  <a:schemeClr val="dk1"/>
                </a:solidFill>
                <a:effectLst/>
                <a:latin typeface="Calibri"/>
                <a:ea typeface="Calibri"/>
                <a:cs typeface="Calibri"/>
                <a:sym typeface="Calibri"/>
              </a:rPr>
              <a:t>CYP2D6</a:t>
            </a:r>
            <a:endParaRPr lang="en-US" sz="1200" b="0" i="0" u="none" strike="noStrike" kern="1200" cap="none" dirty="0">
              <a:solidFill>
                <a:schemeClr val="dk1"/>
              </a:solidFill>
              <a:effectLst/>
              <a:latin typeface="Calibri"/>
              <a:ea typeface="Calibri"/>
              <a:cs typeface="Calibri"/>
              <a:sym typeface="Calibri"/>
            </a:endParaRPr>
          </a:p>
          <a:p>
            <a:pPr rtl="0" fontAlgn="t"/>
            <a:endParaRPr lang="en-US" sz="1200" b="0" i="0" u="none" strike="noStrike" kern="1200" cap="none" dirty="0">
              <a:solidFill>
                <a:schemeClr val="dk1"/>
              </a:solidFill>
              <a:effectLst/>
              <a:latin typeface="Calibri"/>
              <a:ea typeface="Calibri"/>
              <a:cs typeface="Calibri"/>
              <a:sym typeface="Calibri"/>
            </a:endParaRPr>
          </a:p>
          <a:p>
            <a:pPr marL="0" lvl="0" indent="0" algn="l" rtl="0">
              <a:spcBef>
                <a:spcPts val="0"/>
              </a:spcBef>
              <a:spcAft>
                <a:spcPts val="0"/>
              </a:spcAft>
              <a:buNone/>
            </a:pPr>
            <a:endParaRPr dirty="0"/>
          </a:p>
        </p:txBody>
      </p:sp>
      <p:sp>
        <p:nvSpPr>
          <p:cNvPr id="672" name="Google Shape;672;g62f97e8a2d_2_5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00147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Calibri"/>
                <a:ea typeface="Calibri"/>
                <a:cs typeface="Calibri"/>
                <a:sym typeface="Calibri"/>
              </a:rPr>
              <a:t>first starting with non-insulin glucose-lowering agents and later purchasing insulin during the follow-up</a:t>
            </a:r>
            <a:r>
              <a:rPr lang="en-US" dirty="0">
                <a:effectLst/>
              </a:rPr>
              <a:t> </a:t>
            </a:r>
          </a:p>
          <a:p>
            <a:r>
              <a:rPr lang="en-US" dirty="0">
                <a:effectLst/>
              </a:rPr>
              <a:t>C10A = lipid modifying agents</a:t>
            </a:r>
          </a:p>
          <a:p>
            <a:r>
              <a:rPr lang="en-US" dirty="0">
                <a:effectLst/>
              </a:rPr>
              <a:t>C10AA = statins (</a:t>
            </a:r>
            <a:r>
              <a:rPr lang="en-US" dirty="0" err="1">
                <a:effectLst/>
              </a:rPr>
              <a:t>hmg</a:t>
            </a:r>
            <a:r>
              <a:rPr lang="en-US" dirty="0">
                <a:effectLst/>
              </a:rPr>
              <a:t> co-a reductase)</a:t>
            </a:r>
          </a:p>
          <a:p>
            <a:r>
              <a:rPr lang="en-US" dirty="0">
                <a:effectLst/>
              </a:rPr>
              <a:t>C02 = antihypertensives (antiadrenergic drugs like methyldopa, antidiuretics (thiazide diuretics) in combination with antihypertensives, ACE 2 inhibitors, Ca channel blockers, beta-adrenergic inhibitors</a:t>
            </a:r>
          </a:p>
          <a:p>
            <a:r>
              <a:rPr lang="en-US" dirty="0">
                <a:effectLst/>
              </a:rPr>
              <a:t>C03 = diuretics</a:t>
            </a:r>
          </a:p>
          <a:p>
            <a:r>
              <a:rPr lang="en-US" dirty="0">
                <a:effectLst/>
              </a:rPr>
              <a:t>A10B = </a:t>
            </a:r>
            <a:r>
              <a:rPr lang="en-US" sz="1200" b="0" i="0" u="none" strike="noStrike" kern="1200" cap="none" dirty="0">
                <a:solidFill>
                  <a:schemeClr val="dk1"/>
                </a:solidFill>
                <a:effectLst/>
                <a:latin typeface="Calibri"/>
                <a:ea typeface="Calibri"/>
                <a:cs typeface="Calibri"/>
                <a:sym typeface="Calibri"/>
              </a:rPr>
              <a:t>Blood glucose lowering drug, excluding insulin</a:t>
            </a:r>
          </a:p>
          <a:p>
            <a:r>
              <a:rPr lang="en-US" sz="1200" b="0" i="0" u="none" strike="noStrike" kern="1200" cap="none" dirty="0">
                <a:solidFill>
                  <a:schemeClr val="dk1"/>
                </a:solidFill>
                <a:effectLst/>
                <a:latin typeface="Calibri"/>
                <a:ea typeface="Calibri"/>
                <a:cs typeface="Calibri"/>
                <a:sym typeface="Calibri"/>
              </a:rPr>
              <a:t>Newer glucose lowering drugs which has been shown to decrease microvascular events</a:t>
            </a:r>
          </a:p>
          <a:p>
            <a:r>
              <a:rPr lang="en-US" sz="1200" b="0" i="0" u="none" strike="noStrike" kern="1200" cap="none" dirty="0">
                <a:solidFill>
                  <a:schemeClr val="dk1"/>
                </a:solidFill>
                <a:effectLst/>
                <a:latin typeface="Calibri"/>
                <a:cs typeface="Calibri"/>
                <a:sym typeface="Calibri"/>
              </a:rPr>
              <a:t>BD = combination of drugs</a:t>
            </a:r>
          </a:p>
          <a:p>
            <a:r>
              <a:rPr lang="en-US" sz="1200" b="0" i="0" u="none" strike="noStrike" kern="1200" cap="none" dirty="0">
                <a:solidFill>
                  <a:schemeClr val="dk1"/>
                </a:solidFill>
                <a:effectLst/>
                <a:latin typeface="Calibri"/>
                <a:cs typeface="Calibri"/>
                <a:sym typeface="Calibri"/>
              </a:rPr>
              <a:t>BH = DPP-4 inhibitors</a:t>
            </a:r>
          </a:p>
          <a:p>
            <a:r>
              <a:rPr lang="en-US" sz="1200" b="0" i="0" u="none" strike="noStrike" kern="1200" cap="none" dirty="0">
                <a:solidFill>
                  <a:schemeClr val="dk1"/>
                </a:solidFill>
                <a:effectLst/>
                <a:latin typeface="Calibri"/>
                <a:cs typeface="Calibri"/>
                <a:sym typeface="Calibri"/>
              </a:rPr>
              <a:t>BJ = glucagon-like peptide 1 (GLP-1) analog (injectable)</a:t>
            </a:r>
          </a:p>
          <a:p>
            <a:r>
              <a:rPr lang="en-US" sz="1200" b="0" i="0" u="none" strike="noStrike" kern="1200" cap="none" dirty="0">
                <a:solidFill>
                  <a:schemeClr val="dk1"/>
                </a:solidFill>
                <a:effectLst/>
                <a:latin typeface="Calibri"/>
                <a:cs typeface="Calibri"/>
                <a:sym typeface="Calibri"/>
              </a:rPr>
              <a:t>BK = sodium glucose co-transporter 2 (SGLT2) inhibitors</a:t>
            </a:r>
            <a:endParaRPr lang="en-US" dirty="0">
              <a:effectLst/>
            </a:endParaRPr>
          </a:p>
          <a:p>
            <a:r>
              <a:rPr lang="en-US" dirty="0">
                <a:effectLst/>
              </a:rPr>
              <a:t>C07 = beta blocking agents</a:t>
            </a:r>
          </a:p>
          <a:p>
            <a:r>
              <a:rPr lang="en-US" dirty="0">
                <a:effectLst/>
              </a:rPr>
              <a:t>C08 = calcium channel blockers</a:t>
            </a:r>
          </a:p>
          <a:p>
            <a:r>
              <a:rPr lang="en-US" dirty="0">
                <a:effectLst/>
              </a:rPr>
              <a:t>C09 = renin-angiotensin inhibitors (ACE inhibitors)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08300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dirty="0"/>
              <a:t>Switching</a:t>
            </a:r>
          </a:p>
          <a:p>
            <a:pPr lvl="1"/>
            <a:r>
              <a:rPr lang="en-US" sz="1200" b="0" i="0" u="none" strike="noStrike" kern="1200" cap="none" dirty="0">
                <a:solidFill>
                  <a:schemeClr val="dk1"/>
                </a:solidFill>
                <a:effectLst/>
                <a:latin typeface="Calibri"/>
                <a:ea typeface="Calibri"/>
                <a:cs typeface="Calibri"/>
                <a:sym typeface="Calibri"/>
              </a:rPr>
              <a:t>four established lipid loci (</a:t>
            </a:r>
            <a:r>
              <a:rPr lang="en-US" sz="1200" b="0" i="1" u="none" strike="noStrike" kern="1200" cap="none" dirty="0">
                <a:solidFill>
                  <a:schemeClr val="dk1"/>
                </a:solidFill>
                <a:effectLst/>
                <a:latin typeface="Calibri"/>
                <a:ea typeface="Calibri"/>
                <a:cs typeface="Calibri"/>
                <a:sym typeface="Calibri"/>
              </a:rPr>
              <a:t>PCSK9, CELSR2, APOE, CHD4</a:t>
            </a:r>
            <a:r>
              <a:rPr lang="en-US" sz="1200" b="0" i="0" u="none" strike="noStrike" kern="1200" cap="none" dirty="0">
                <a:solidFill>
                  <a:schemeClr val="dk1"/>
                </a:solidFill>
                <a:effectLst/>
                <a:latin typeface="Calibri"/>
                <a:ea typeface="Calibri"/>
                <a:cs typeface="Calibri"/>
                <a:sym typeface="Calibri"/>
              </a:rPr>
              <a:t>) were associated with switching from simvastatin to another statin</a:t>
            </a:r>
            <a:r>
              <a:rPr lang="en-US" dirty="0">
                <a:effectLst/>
              </a:rPr>
              <a:t> </a:t>
            </a:r>
          </a:p>
          <a:p>
            <a:pPr lvl="1"/>
            <a:r>
              <a:rPr lang="en-US" dirty="0">
                <a:effectLst/>
              </a:rPr>
              <a:t>Chr21 : </a:t>
            </a:r>
            <a:r>
              <a:rPr lang="en-US" sz="1200" b="0" i="1" u="none" strike="noStrike" kern="1200" cap="none" dirty="0">
                <a:solidFill>
                  <a:schemeClr val="dk1"/>
                </a:solidFill>
                <a:effectLst/>
                <a:latin typeface="Calibri"/>
                <a:ea typeface="Calibri"/>
                <a:cs typeface="Calibri"/>
                <a:sym typeface="Calibri"/>
              </a:rPr>
              <a:t>AP000472.2</a:t>
            </a:r>
            <a:r>
              <a:rPr lang="en-US" dirty="0">
                <a:effectLst/>
              </a:rPr>
              <a:t> novel but nominally significant to CVD phenotypes in </a:t>
            </a:r>
            <a:r>
              <a:rPr lang="en-US" dirty="0" err="1">
                <a:effectLst/>
              </a:rPr>
              <a:t>phewas</a:t>
            </a:r>
            <a:endParaRPr lang="en-US" dirty="0">
              <a:effectLst/>
            </a:endParaRPr>
          </a:p>
          <a:p>
            <a:pPr lvl="0"/>
            <a:r>
              <a:rPr lang="en-US" dirty="0">
                <a:effectLst/>
              </a:rPr>
              <a:t>Cessation</a:t>
            </a:r>
          </a:p>
          <a:p>
            <a:pPr lvl="1"/>
            <a:r>
              <a:rPr lang="en-US" sz="1200" b="0" i="1" u="none" strike="noStrike" kern="1200" cap="none" dirty="0">
                <a:solidFill>
                  <a:schemeClr val="dk1"/>
                </a:solidFill>
                <a:effectLst/>
                <a:latin typeface="Calibri"/>
                <a:ea typeface="Calibri"/>
                <a:cs typeface="Calibri"/>
                <a:sym typeface="Calibri"/>
              </a:rPr>
              <a:t>PCSK9, LDLR, APO</a:t>
            </a:r>
            <a:r>
              <a:rPr lang="en-US" dirty="0">
                <a:effectLst/>
              </a:rPr>
              <a:t> </a:t>
            </a:r>
          </a:p>
          <a:p>
            <a:pPr lvl="1"/>
            <a:r>
              <a:rPr lang="en-US" sz="1200" b="0" i="0" u="none" strike="noStrike" kern="1200" cap="none" dirty="0">
                <a:solidFill>
                  <a:schemeClr val="dk1"/>
                </a:solidFill>
                <a:effectLst/>
                <a:latin typeface="Calibri"/>
                <a:ea typeface="Calibri"/>
                <a:cs typeface="Calibri"/>
                <a:sym typeface="Calibri"/>
              </a:rPr>
              <a:t>CS both contained previously reported missense variants (</a:t>
            </a:r>
            <a:r>
              <a:rPr lang="en-US" sz="1200" b="0" i="1" u="none" strike="noStrike" kern="1200" cap="none" dirty="0">
                <a:solidFill>
                  <a:schemeClr val="dk1"/>
                </a:solidFill>
                <a:effectLst/>
                <a:latin typeface="Calibri"/>
                <a:ea typeface="Calibri"/>
                <a:cs typeface="Calibri"/>
                <a:sym typeface="Calibri"/>
              </a:rPr>
              <a:t>rs11591147/PCSK9</a:t>
            </a:r>
            <a:r>
              <a:rPr lang="en-US" sz="1200" b="0" i="0" u="none" strike="noStrike" kern="1200" cap="none" dirty="0">
                <a:solidFill>
                  <a:schemeClr val="dk1"/>
                </a:solidFill>
                <a:effectLst/>
                <a:latin typeface="Calibri"/>
                <a:ea typeface="Calibri"/>
                <a:cs typeface="Calibri"/>
                <a:sym typeface="Calibri"/>
              </a:rPr>
              <a:t>,</a:t>
            </a:r>
            <a:r>
              <a:rPr lang="en-US" sz="1200" b="0" i="1" u="none" strike="noStrike" kern="1200" cap="none" dirty="0">
                <a:solidFill>
                  <a:schemeClr val="dk1"/>
                </a:solidFill>
                <a:effectLst/>
                <a:latin typeface="Calibri"/>
                <a:ea typeface="Calibri"/>
                <a:cs typeface="Calibri"/>
                <a:sym typeface="Calibri"/>
              </a:rPr>
              <a:t> r7412/APOE</a:t>
            </a:r>
            <a:r>
              <a:rPr lang="en-US" sz="1200" b="0" i="0" u="none" strike="noStrike" kern="1200" cap="none" dirty="0">
                <a:solidFill>
                  <a:schemeClr val="dk1"/>
                </a:solidFill>
                <a:effectLst/>
                <a:latin typeface="Calibri"/>
                <a:ea typeface="Calibri"/>
                <a:cs typeface="Calibri"/>
                <a:sym typeface="Calibri"/>
              </a:rPr>
              <a:t>) known to be protective against hyperlipidemias, coronary artery disease, and Alzheimer’s disease (</a:t>
            </a:r>
            <a:r>
              <a:rPr lang="en-US" sz="1200" b="0" i="1" u="none" strike="noStrike" kern="1200" cap="none" dirty="0">
                <a:solidFill>
                  <a:schemeClr val="dk1"/>
                </a:solidFill>
                <a:effectLst/>
                <a:latin typeface="Calibri"/>
                <a:ea typeface="Calibri"/>
                <a:cs typeface="Calibri"/>
                <a:sym typeface="Calibri"/>
              </a:rPr>
              <a:t>#30</a:t>
            </a:r>
            <a:r>
              <a:rPr lang="en-US" sz="1200" b="0" i="0" u="none" strike="noStrike" kern="1200" cap="none" dirty="0">
                <a:solidFill>
                  <a:schemeClr val="dk1"/>
                </a:solidFill>
                <a:effectLst/>
                <a:latin typeface="Calibri"/>
                <a:ea typeface="Calibri"/>
                <a:cs typeface="Calibri"/>
                <a:sym typeface="Calibri"/>
              </a:rPr>
              <a:t>) which increased the probability of statin discontinuation</a:t>
            </a:r>
            <a:r>
              <a:rPr lang="en-US" dirty="0">
                <a:effectLst/>
              </a:rPr>
              <a:t> </a:t>
            </a:r>
          </a:p>
          <a:p>
            <a:pPr lvl="0"/>
            <a:endParaRPr lang="en-US" dirty="0">
              <a:effectLst/>
            </a:endParaRPr>
          </a:p>
          <a:p>
            <a:pPr lvl="0"/>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738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C1096926-4390-446B-87D4-A53209A761BC}"/>
              </a:ext>
            </a:extLst>
          </p:cNvPr>
          <p:cNvSpPr>
            <a:spLocks noGrp="1" noRot="1" noChangeAspect="1" noTextEdit="1"/>
          </p:cNvSpPr>
          <p:nvPr>
            <p:ph type="sldImg"/>
          </p:nvPr>
        </p:nvSpPr>
        <p:spPr bwMode="auto">
          <a:xfrm>
            <a:off x="2287588" y="514350"/>
            <a:ext cx="4568825"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7EE96F5A-724C-4AA3-82FD-736EB2737F5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a:endParaRPr lang="fi-FI" altLang="fi-FI"/>
          </a:p>
        </p:txBody>
      </p:sp>
      <p:sp>
        <p:nvSpPr>
          <p:cNvPr id="77828" name="Slide Number Placeholder 3">
            <a:extLst>
              <a:ext uri="{FF2B5EF4-FFF2-40B4-BE49-F238E27FC236}">
                <a16:creationId xmlns:a16="http://schemas.microsoft.com/office/drawing/2014/main" id="{919D223D-DC5E-456B-937E-95AA441DC78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2D42A1D-DDDE-4884-B74D-FBE498CC53BC}" type="slidenum">
              <a:rPr lang="en-US" altLang="fi-FI" smtClean="0">
                <a:solidFill>
                  <a:srgbClr val="000000"/>
                </a:solidFill>
              </a:rPr>
              <a:pPr/>
              <a:t>4</a:t>
            </a:fld>
            <a:endParaRPr lang="en-US" altLang="fi-FI">
              <a:solidFill>
                <a:srgbClr val="000000"/>
              </a:solidFill>
            </a:endParaRPr>
          </a:p>
        </p:txBody>
      </p:sp>
    </p:spTree>
    <p:extLst>
      <p:ext uri="{BB962C8B-B14F-4D97-AF65-F5344CB8AC3E}">
        <p14:creationId xmlns:p14="http://schemas.microsoft.com/office/powerpoint/2010/main" val="459944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dirty="0"/>
              <a:t>anti-Hypertensives</a:t>
            </a:r>
          </a:p>
          <a:p>
            <a:pPr lvl="1"/>
            <a:r>
              <a:rPr lang="en-US" sz="1200" b="0" i="0" u="none" strike="noStrike" kern="1200" cap="none" dirty="0">
                <a:solidFill>
                  <a:schemeClr val="dk1"/>
                </a:solidFill>
                <a:effectLst/>
                <a:latin typeface="Calibri"/>
                <a:ea typeface="Calibri"/>
                <a:cs typeface="Calibri"/>
                <a:sym typeface="Calibri"/>
              </a:rPr>
              <a:t>14 previously reported blood pressure loci containing 32 credible sets had also significant associations in the </a:t>
            </a:r>
            <a:r>
              <a:rPr lang="en-US" sz="1200" b="0" i="0" u="none" strike="noStrike" kern="1200" cap="none" dirty="0" err="1">
                <a:solidFill>
                  <a:schemeClr val="dk1"/>
                </a:solidFill>
                <a:effectLst/>
                <a:latin typeface="Calibri"/>
                <a:ea typeface="Calibri"/>
                <a:cs typeface="Calibri"/>
                <a:sym typeface="Calibri"/>
              </a:rPr>
              <a:t>GWASes</a:t>
            </a:r>
            <a:r>
              <a:rPr lang="en-US" sz="1200" b="0" i="0" u="none" strike="noStrike" kern="1200" cap="none" dirty="0">
                <a:solidFill>
                  <a:schemeClr val="dk1"/>
                </a:solidFill>
                <a:effectLst/>
                <a:latin typeface="Calibri"/>
                <a:ea typeface="Calibri"/>
                <a:cs typeface="Calibri"/>
                <a:sym typeface="Calibri"/>
              </a:rPr>
              <a:t> with the number of different purchased hypertension drug groups. </a:t>
            </a:r>
          </a:p>
          <a:p>
            <a:pPr lvl="1"/>
            <a:r>
              <a:rPr lang="en-US" sz="1200" b="0" i="1" u="none" strike="noStrike" kern="1200" cap="none" dirty="0">
                <a:solidFill>
                  <a:schemeClr val="dk1"/>
                </a:solidFill>
                <a:effectLst/>
                <a:latin typeface="Calibri"/>
                <a:ea typeface="Calibri"/>
                <a:cs typeface="Calibri"/>
                <a:sym typeface="Calibri"/>
              </a:rPr>
              <a:t>WNT2B</a:t>
            </a:r>
            <a:r>
              <a:rPr lang="en-US" dirty="0">
                <a:effectLst/>
              </a:rPr>
              <a:t>  in all analyses</a:t>
            </a:r>
          </a:p>
          <a:p>
            <a:pPr lvl="1"/>
            <a:r>
              <a:rPr lang="en-US" sz="1200" b="0" i="1" u="none" strike="noStrike" kern="1200" cap="none" dirty="0">
                <a:solidFill>
                  <a:schemeClr val="dk1"/>
                </a:solidFill>
                <a:effectLst/>
                <a:latin typeface="Calibri"/>
                <a:ea typeface="Calibri"/>
                <a:cs typeface="Calibri"/>
                <a:sym typeface="Calibri"/>
              </a:rPr>
              <a:t>HOXA13, CASZ1, KCNK3</a:t>
            </a:r>
            <a:r>
              <a:rPr lang="en-US" sz="1200" b="0" i="0" u="none" strike="noStrike" kern="1200" cap="none" dirty="0">
                <a:solidFill>
                  <a:schemeClr val="dk1"/>
                </a:solidFill>
                <a:effectLst/>
                <a:latin typeface="Calibri"/>
                <a:ea typeface="Calibri"/>
                <a:cs typeface="Calibri"/>
                <a:sym typeface="Calibri"/>
              </a:rPr>
              <a:t>) were all associated with the use of more than 1, 2, or 3</a:t>
            </a:r>
            <a:r>
              <a:rPr lang="en-US" dirty="0">
                <a:effectLst/>
              </a:rPr>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239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Calibri"/>
                <a:ea typeface="Calibri"/>
                <a:cs typeface="Calibri"/>
                <a:sym typeface="Calibri"/>
              </a:rPr>
              <a:t>a previously reported T2D locus </a:t>
            </a:r>
            <a:r>
              <a:rPr lang="en-US" sz="1200" b="0" i="1" u="none" strike="noStrike" kern="1200" cap="none" dirty="0">
                <a:solidFill>
                  <a:schemeClr val="dk1"/>
                </a:solidFill>
                <a:effectLst/>
                <a:latin typeface="Calibri"/>
                <a:ea typeface="Calibri"/>
                <a:cs typeface="Calibri"/>
                <a:sym typeface="Calibri"/>
              </a:rPr>
              <a:t>(TCF7L2, </a:t>
            </a:r>
            <a:r>
              <a:rPr lang="en-US" sz="1200" b="0" i="0" u="none" strike="noStrike" kern="1200" cap="none" dirty="0">
                <a:solidFill>
                  <a:schemeClr val="dk1"/>
                </a:solidFill>
                <a:effectLst/>
                <a:latin typeface="Calibri"/>
                <a:ea typeface="Calibri"/>
                <a:cs typeface="Calibri"/>
                <a:sym typeface="Calibri"/>
              </a:rPr>
              <a:t>1 CS per analysis), being the only GWS loc</a:t>
            </a:r>
            <a:r>
              <a:rPr lang="en-US" dirty="0">
                <a:effectLst/>
              </a:rPr>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9250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lang="en-US" sz="1200" b="1" i="1" u="none" strike="noStrike" kern="1200" cap="none" dirty="0">
                <a:solidFill>
                  <a:schemeClr val="dk1"/>
                </a:solidFill>
                <a:effectLst/>
                <a:latin typeface="Calibri"/>
                <a:ea typeface="Calibri"/>
                <a:cs typeface="Calibri"/>
                <a:sym typeface="Calibri"/>
              </a:rPr>
              <a:t>Table 3: Comparison of associations between traditional and MTAG-based CAD polygenic risk scores and CAD in the UKBB. The middle quintile of the PRS (40th to 60th percentiles) was used as the reference group. The AUCs and R2 were calculated using PRSs as continuous variables in the models. </a:t>
            </a:r>
            <a:endParaRPr lang="en-US" sz="1200" b="0" i="0" u="none" strike="noStrike" kern="1200" cap="none" dirty="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789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effectLst/>
                <a:latin typeface="Calibri"/>
                <a:ea typeface="Calibri"/>
                <a:cs typeface="Calibri"/>
                <a:sym typeface="Calibri"/>
              </a:rPr>
              <a:t>Bayesian framework (Methods) to assess shared impact with the underlying risk factor and CAD in the 33 novel autosomal associations found in both the risk factor summary statistics and CAD meta-analysis.</a:t>
            </a:r>
          </a:p>
          <a:p>
            <a:r>
              <a:rPr lang="en-US" sz="1200" b="0" i="0" u="none" strike="noStrike" kern="1200" cap="none" dirty="0">
                <a:solidFill>
                  <a:schemeClr val="dk1"/>
                </a:solidFill>
                <a:effectLst/>
                <a:latin typeface="Calibri"/>
                <a:ea typeface="Calibri"/>
                <a:cs typeface="Calibri"/>
                <a:sym typeface="Calibri"/>
              </a:rPr>
              <a:t> We found a likely CAD association (PIP &gt; 60 %) in nine loci.</a:t>
            </a:r>
          </a:p>
          <a:p>
            <a:r>
              <a:rPr lang="en-US" sz="1200" b="0" i="0" u="none" strike="noStrike" kern="1200" cap="none" dirty="0">
                <a:solidFill>
                  <a:schemeClr val="dk1"/>
                </a:solidFill>
                <a:effectLst/>
                <a:latin typeface="Calibri"/>
                <a:ea typeface="Calibri"/>
                <a:cs typeface="Calibri"/>
                <a:sym typeface="Calibri"/>
              </a:rPr>
              <a:t> This included a locus (rs4835377-G near </a:t>
            </a:r>
            <a:r>
              <a:rPr lang="en-US" sz="1200" b="0" i="1" u="none" strike="noStrike" kern="1200" cap="none" dirty="0">
                <a:solidFill>
                  <a:schemeClr val="dk1"/>
                </a:solidFill>
                <a:effectLst/>
                <a:latin typeface="Calibri"/>
                <a:ea typeface="Calibri"/>
                <a:cs typeface="Calibri"/>
                <a:sym typeface="Calibri"/>
              </a:rPr>
              <a:t>TTC29</a:t>
            </a:r>
            <a:r>
              <a:rPr lang="en-US" sz="1200" b="0" i="0" u="none" strike="noStrike" kern="1200" cap="none" dirty="0">
                <a:solidFill>
                  <a:schemeClr val="dk1"/>
                </a:solidFill>
                <a:effectLst/>
                <a:latin typeface="Calibri"/>
                <a:ea typeface="Calibri"/>
                <a:cs typeface="Calibri"/>
                <a:sym typeface="Calibri"/>
              </a:rPr>
              <a:t>) associated with CAD and statin medication that did not associate with the underlying risk factor (LDL cholesterol). </a:t>
            </a:r>
          </a:p>
          <a:p>
            <a:r>
              <a:rPr lang="en-US" sz="1200" b="0" i="0" u="none" strike="noStrike" kern="1200" cap="none" dirty="0">
                <a:solidFill>
                  <a:schemeClr val="dk1"/>
                </a:solidFill>
                <a:effectLst/>
                <a:latin typeface="Calibri"/>
                <a:ea typeface="Calibri"/>
                <a:cs typeface="Calibri"/>
                <a:sym typeface="Calibri"/>
              </a:rPr>
              <a:t>On the other hand, nine loci did not associate to either the considered risk factor or CAD [P(MED ONLY) &gt; 60 %], likely linking to other indications contributing to these associations. </a:t>
            </a:r>
          </a:p>
          <a:p>
            <a:r>
              <a:rPr lang="en-US" sz="1200" b="0" i="0" u="none" strike="noStrike" kern="1200" cap="none" dirty="0">
                <a:solidFill>
                  <a:schemeClr val="dk1"/>
                </a:solidFill>
                <a:effectLst/>
                <a:latin typeface="Calibri"/>
                <a:ea typeface="Calibri"/>
                <a:cs typeface="Calibri"/>
                <a:sym typeface="Calibri"/>
              </a:rPr>
              <a:t>For the remaining 15 autosomal loci, an impact on coronary artery disease is possible but not certain. </a:t>
            </a:r>
          </a:p>
          <a:p>
            <a:r>
              <a:rPr lang="en-US" sz="1200" b="0" i="0" u="none" strike="noStrike" kern="1200" cap="none" dirty="0">
                <a:solidFill>
                  <a:schemeClr val="dk1"/>
                </a:solidFill>
                <a:effectLst/>
                <a:latin typeface="Calibri"/>
                <a:ea typeface="Calibri"/>
                <a:cs typeface="Calibri"/>
                <a:sym typeface="Calibri"/>
              </a:rPr>
              <a:t>Furthermore, 31 of the 45 CS lead SNPs were associated (p&lt;0.05/231) with at least one of the 231 cardiometabolic endpoints in </a:t>
            </a:r>
            <a:r>
              <a:rPr lang="en-US" sz="1200" b="0" i="0" u="none" strike="noStrike" kern="1200" cap="none" dirty="0" err="1">
                <a:solidFill>
                  <a:schemeClr val="dk1"/>
                </a:solidFill>
                <a:effectLst/>
                <a:latin typeface="Calibri"/>
                <a:ea typeface="Calibri"/>
                <a:cs typeface="Calibri"/>
                <a:sym typeface="Calibri"/>
              </a:rPr>
              <a:t>FinnGen</a:t>
            </a:r>
            <a:r>
              <a:rPr lang="en-US" sz="1200" b="0" i="0" u="none" strike="noStrike" kern="1200" cap="none" dirty="0">
                <a:solidFill>
                  <a:schemeClr val="dk1"/>
                </a:solidFill>
                <a:effectLst/>
                <a:latin typeface="Calibri"/>
                <a:ea typeface="Calibri"/>
                <a:cs typeface="Calibri"/>
                <a:sym typeface="Calibri"/>
              </a:rPr>
              <a:t>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055178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62f97e8a2d_2_5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57883324 for 11 </a:t>
            </a:r>
            <a:r>
              <a:rPr lang="en-US" sz="1200" b="0" i="0" u="none" strike="noStrike" kern="1200" cap="none" dirty="0">
                <a:solidFill>
                  <a:schemeClr val="dk1"/>
                </a:solidFill>
                <a:effectLst/>
                <a:latin typeface="Calibri"/>
                <a:ea typeface="Calibri"/>
                <a:cs typeface="Calibri"/>
                <a:sym typeface="Calibri"/>
              </a:rPr>
              <a:t>46035522</a:t>
            </a:r>
            <a:endParaRPr lang="en-US" dirty="0"/>
          </a:p>
          <a:p>
            <a:pPr marL="0" lvl="0" indent="0" algn="l" rtl="0">
              <a:spcBef>
                <a:spcPts val="0"/>
              </a:spcBef>
              <a:spcAft>
                <a:spcPts val="0"/>
              </a:spcAft>
              <a:buNone/>
            </a:pPr>
            <a:r>
              <a:rPr lang="en-US" dirty="0"/>
              <a:t>27867657 for 6</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PHF21A mediates repression of neuron-specific genes, potentially impairing serotonin metabolism in mouse models </a:t>
            </a:r>
            <a:r>
              <a:rPr lang="en-US" sz="1050" dirty="0"/>
              <a:t>(</a:t>
            </a:r>
            <a:r>
              <a:rPr lang="en-US" sz="1050" dirty="0" err="1"/>
              <a:t>Garay</a:t>
            </a:r>
            <a:r>
              <a:rPr lang="en-US" sz="1050" dirty="0"/>
              <a:t> et al 2016, </a:t>
            </a:r>
            <a:r>
              <a:rPr lang="en-US" sz="1050" i="1" dirty="0"/>
              <a:t>Epigenomics</a:t>
            </a:r>
            <a:r>
              <a:rPr lang="en-US" sz="1050"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Spend more time here</a:t>
            </a:r>
          </a:p>
          <a:p>
            <a:pPr marL="0" lvl="0" indent="0" algn="l" rtl="0">
              <a:spcBef>
                <a:spcPts val="0"/>
              </a:spcBef>
              <a:spcAft>
                <a:spcPts val="0"/>
              </a:spcAft>
              <a:buNone/>
            </a:pPr>
            <a:r>
              <a:rPr lang="en-US" dirty="0"/>
              <a:t>AF spectrum, the biggest MDD and how do they compare to this, possibly side by side, were these novel to MDD.</a:t>
            </a:r>
          </a:p>
          <a:p>
            <a:pPr marL="0" lvl="0" indent="0" algn="l" rtl="0">
              <a:spcBef>
                <a:spcPts val="0"/>
              </a:spcBef>
              <a:spcAft>
                <a:spcPts val="0"/>
              </a:spcAft>
              <a:buNone/>
            </a:pPr>
            <a:r>
              <a:rPr lang="en-US" dirty="0"/>
              <a:t>MDD </a:t>
            </a:r>
            <a:r>
              <a:rPr lang="en-US" dirty="0" err="1"/>
              <a:t>pvalues</a:t>
            </a:r>
            <a:r>
              <a:rPr lang="en-US" dirty="0"/>
              <a:t> from the </a:t>
            </a:r>
            <a:r>
              <a:rPr lang="en-US" dirty="0" err="1"/>
              <a:t>phewas</a:t>
            </a:r>
            <a:r>
              <a:rPr lang="en-US" dirty="0"/>
              <a:t>, table comparing betas, </a:t>
            </a:r>
            <a:r>
              <a:rPr lang="en-US" dirty="0" err="1"/>
              <a:t>pvalues</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HLA is new and not captured in meta-analysis</a:t>
            </a:r>
          </a:p>
        </p:txBody>
      </p:sp>
      <p:sp>
        <p:nvSpPr>
          <p:cNvPr id="688" name="Google Shape;688;g62f97e8a2d_2_5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0196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8355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dirty="0"/>
              <a:t>18,691 vs 13202</a:t>
            </a:r>
          </a:p>
          <a:p>
            <a:r>
              <a:rPr lang="en-US" dirty="0"/>
              <a:t>What is the endpoint and how did I define it?</a:t>
            </a:r>
          </a:p>
          <a:p>
            <a:r>
              <a:rPr lang="en-US" dirty="0"/>
              <a:t>Spend more time here</a:t>
            </a:r>
          </a:p>
          <a:p>
            <a:endParaRPr lang="en-US" dirty="0"/>
          </a:p>
          <a:p>
            <a:r>
              <a:rPr lang="en-US" dirty="0"/>
              <a:t>MAGMA results in Howards paper</a:t>
            </a:r>
          </a:p>
          <a:p>
            <a:endParaRPr lang="en-US" dirty="0"/>
          </a:p>
          <a:p>
            <a:r>
              <a:rPr lang="en-US" sz="1200" b="0" i="0" u="none" strike="noStrike" kern="1200" cap="none" dirty="0">
                <a:solidFill>
                  <a:schemeClr val="dk1"/>
                </a:solidFill>
                <a:effectLst/>
                <a:latin typeface="Calibri"/>
                <a:ea typeface="Calibri"/>
                <a:cs typeface="Calibri"/>
                <a:sym typeface="Calibri"/>
              </a:rPr>
              <a:t>SSRI contraindications to T1D</a:t>
            </a:r>
            <a:endParaRPr lang="en-US" dirty="0"/>
          </a:p>
          <a:p>
            <a:endParaRPr lang="en-US" dirty="0"/>
          </a:p>
          <a:p>
            <a:r>
              <a:rPr lang="en-US" dirty="0"/>
              <a:t>6       32658495        C       A       9.690e-08       -0.1060 0.0199  2.872e-01       2.739e-01       2.960e-01       950.06  4835.53 1705.13 7653.18</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558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301975EA-F1EA-464B-8569-FF3460491D45}"/>
              </a:ext>
            </a:extLst>
          </p:cNvPr>
          <p:cNvSpPr>
            <a:spLocks noGrp="1" noRot="1" noChangeAspect="1" noTextEdit="1"/>
          </p:cNvSpPr>
          <p:nvPr>
            <p:ph type="sldImg"/>
          </p:nvPr>
        </p:nvSpPr>
        <p:spPr bwMode="auto">
          <a:xfrm>
            <a:off x="2287588" y="514350"/>
            <a:ext cx="4568825"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0023234F-4A17-469A-8878-4102A9B4887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a:endParaRPr lang="fi-FI" altLang="fi-FI"/>
          </a:p>
        </p:txBody>
      </p:sp>
      <p:sp>
        <p:nvSpPr>
          <p:cNvPr id="79876" name="Slide Number Placeholder 3">
            <a:extLst>
              <a:ext uri="{FF2B5EF4-FFF2-40B4-BE49-F238E27FC236}">
                <a16:creationId xmlns:a16="http://schemas.microsoft.com/office/drawing/2014/main" id="{5F083C1B-420E-4D1E-BC19-001EEC58C03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B7C8444-1052-4103-B7B7-EF3702413C39}" type="slidenum">
              <a:rPr lang="en-US" altLang="fi-FI" smtClean="0">
                <a:solidFill>
                  <a:srgbClr val="000000"/>
                </a:solidFill>
              </a:rPr>
              <a:pPr/>
              <a:t>5</a:t>
            </a:fld>
            <a:endParaRPr lang="en-US" altLang="fi-FI">
              <a:solidFill>
                <a:srgbClr val="000000"/>
              </a:solidFill>
            </a:endParaRPr>
          </a:p>
        </p:txBody>
      </p:sp>
    </p:spTree>
    <p:extLst>
      <p:ext uri="{BB962C8B-B14F-4D97-AF65-F5344CB8AC3E}">
        <p14:creationId xmlns:p14="http://schemas.microsoft.com/office/powerpoint/2010/main" val="1458486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A3F5E35B-90DA-451E-B7E1-52E1294F792B}"/>
              </a:ext>
            </a:extLst>
          </p:cNvPr>
          <p:cNvSpPr>
            <a:spLocks noGrp="1" noRot="1" noChangeAspect="1" noTextEdit="1"/>
          </p:cNvSpPr>
          <p:nvPr>
            <p:ph type="sldImg"/>
          </p:nvPr>
        </p:nvSpPr>
        <p:spPr bwMode="auto">
          <a:xfrm>
            <a:off x="2287588" y="514350"/>
            <a:ext cx="4568825"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E4B7FAE0-F6E8-402D-9B10-84B1D81F10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57200" eaLnBrk="1" hangingPunct="1">
              <a:spcBef>
                <a:spcPct val="0"/>
              </a:spcBef>
            </a:pPr>
            <a:endParaRPr lang="fi-FI" altLang="fi-FI" b="1"/>
          </a:p>
          <a:p>
            <a:pPr defTabSz="457200" eaLnBrk="1" hangingPunct="1">
              <a:spcBef>
                <a:spcPct val="0"/>
              </a:spcBef>
            </a:pPr>
            <a:endParaRPr lang="fi-FI" altLang="fi-FI" b="1"/>
          </a:p>
        </p:txBody>
      </p:sp>
      <p:sp>
        <p:nvSpPr>
          <p:cNvPr id="81924" name="Slide Number Placeholder 3">
            <a:extLst>
              <a:ext uri="{FF2B5EF4-FFF2-40B4-BE49-F238E27FC236}">
                <a16:creationId xmlns:a16="http://schemas.microsoft.com/office/drawing/2014/main" id="{A4EB11D2-39ED-4066-8AA1-AD1FB6B445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8011260-49B0-48C3-AA5C-9EADC224E8C9}" type="slidenum">
              <a:rPr lang="en-US" altLang="fi-FI" smtClean="0">
                <a:solidFill>
                  <a:srgbClr val="000000"/>
                </a:solidFill>
              </a:rPr>
              <a:pPr/>
              <a:t>6</a:t>
            </a:fld>
            <a:endParaRPr lang="en-US" altLang="fi-FI">
              <a:solidFill>
                <a:srgbClr val="000000"/>
              </a:solidFill>
            </a:endParaRPr>
          </a:p>
        </p:txBody>
      </p:sp>
    </p:spTree>
    <p:extLst>
      <p:ext uri="{BB962C8B-B14F-4D97-AF65-F5344CB8AC3E}">
        <p14:creationId xmlns:p14="http://schemas.microsoft.com/office/powerpoint/2010/main" val="561524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8374D744-DF97-442D-A843-27F78473A648}"/>
              </a:ext>
            </a:extLst>
          </p:cNvPr>
          <p:cNvSpPr>
            <a:spLocks noGrp="1" noRot="1" noChangeAspect="1" noTextEdit="1"/>
          </p:cNvSpPr>
          <p:nvPr>
            <p:ph type="sldImg"/>
          </p:nvPr>
        </p:nvSpPr>
        <p:spPr bwMode="auto">
          <a:xfrm>
            <a:off x="2287588" y="514350"/>
            <a:ext cx="4568825"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a:extLst>
              <a:ext uri="{FF2B5EF4-FFF2-40B4-BE49-F238E27FC236}">
                <a16:creationId xmlns:a16="http://schemas.microsoft.com/office/drawing/2014/main" id="{118AAD22-CFBD-4C20-AB78-A699662C6A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fi-FI" altLang="fi-FI"/>
          </a:p>
          <a:p>
            <a:endParaRPr lang="fi-FI" altLang="fi-FI"/>
          </a:p>
        </p:txBody>
      </p:sp>
      <p:sp>
        <p:nvSpPr>
          <p:cNvPr id="83972" name="Slide Number Placeholder 3">
            <a:extLst>
              <a:ext uri="{FF2B5EF4-FFF2-40B4-BE49-F238E27FC236}">
                <a16:creationId xmlns:a16="http://schemas.microsoft.com/office/drawing/2014/main" id="{579340B0-C224-4988-AB93-CE517A83099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4A858AB-2ABE-4034-AFD7-328A6549E1BF}" type="slidenum">
              <a:rPr lang="en-US" altLang="fi-FI" smtClean="0">
                <a:solidFill>
                  <a:srgbClr val="000000"/>
                </a:solidFill>
              </a:rPr>
              <a:pPr/>
              <a:t>7</a:t>
            </a:fld>
            <a:endParaRPr lang="en-US" altLang="fi-FI">
              <a:solidFill>
                <a:srgbClr val="000000"/>
              </a:solidFill>
            </a:endParaRPr>
          </a:p>
        </p:txBody>
      </p:sp>
    </p:spTree>
    <p:extLst>
      <p:ext uri="{BB962C8B-B14F-4D97-AF65-F5344CB8AC3E}">
        <p14:creationId xmlns:p14="http://schemas.microsoft.com/office/powerpoint/2010/main" val="3382899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dirty="0"/>
              <a:t>Every patient is linked with a longitudinal aspect of their data from essentially being born to death</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6924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7588" y="514350"/>
            <a:ext cx="4568825" cy="2571750"/>
          </a:xfrm>
        </p:spPr>
      </p:sp>
      <p:sp>
        <p:nvSpPr>
          <p:cNvPr id="3" name="Notes Placeholder 2"/>
          <p:cNvSpPr>
            <a:spLocks noGrp="1"/>
          </p:cNvSpPr>
          <p:nvPr>
            <p:ph type="body" idx="1"/>
          </p:nvPr>
        </p:nvSpPr>
        <p:spPr/>
        <p:txBody>
          <a:bodyPr/>
          <a:lstStyle/>
          <a:p>
            <a:r>
              <a:rPr lang="en-US" dirty="0"/>
              <a:t>#CANC    DEATH    INPAT  OPER_IN OPER_OUT   OUTPAT PRIM_OUT    PURCH</a:t>
            </a:r>
          </a:p>
          <a:p>
            <a:r>
              <a:rPr lang="en-US" dirty="0"/>
              <a:t>#46876    35145  2856550  1898128  4155526 10902854 21496596 42776151</a:t>
            </a:r>
          </a:p>
          <a:p>
            <a:r>
              <a:rPr lang="en-US" dirty="0"/>
              <a:t>#REIMB</a:t>
            </a:r>
          </a:p>
          <a:p>
            <a:r>
              <a:rPr lang="en-US" dirty="0"/>
              <a:t>#310152</a:t>
            </a:r>
          </a:p>
          <a:p>
            <a:endParaRPr lang="en-US" dirty="0"/>
          </a:p>
          <a:p>
            <a:r>
              <a:rPr lang="en-US" dirty="0"/>
              <a:t>21,496,596</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544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a:extLst>
              <a:ext uri="{FF2B5EF4-FFF2-40B4-BE49-F238E27FC236}">
                <a16:creationId xmlns:a16="http://schemas.microsoft.com/office/drawing/2014/main" id="{B64D04C6-BC47-4D08-BD08-67C19A11EE26}"/>
              </a:ext>
            </a:extLst>
          </p:cNvPr>
          <p:cNvSpPr>
            <a:spLocks noGrp="1" noRot="1" noChangeAspect="1" noTextEdit="1"/>
          </p:cNvSpPr>
          <p:nvPr>
            <p:ph type="sldImg"/>
          </p:nvPr>
        </p:nvSpPr>
        <p:spPr bwMode="auto">
          <a:xfrm>
            <a:off x="2287588" y="514350"/>
            <a:ext cx="4568825" cy="25717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Notes Placeholder 2">
            <a:extLst>
              <a:ext uri="{FF2B5EF4-FFF2-40B4-BE49-F238E27FC236}">
                <a16:creationId xmlns:a16="http://schemas.microsoft.com/office/drawing/2014/main" id="{06B7D23C-BA91-4E0F-A810-8DB7FBE8D9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120000"/>
              </a:lnSpc>
              <a:spcBef>
                <a:spcPct val="0"/>
              </a:spcBef>
              <a:buClr>
                <a:srgbClr val="000000"/>
              </a:buClr>
              <a:buSzPct val="92000"/>
            </a:pPr>
            <a:endParaRPr lang="en-US" altLang="fi-FI"/>
          </a:p>
        </p:txBody>
      </p:sp>
      <p:sp>
        <p:nvSpPr>
          <p:cNvPr id="99332" name="Slide Number Placeholder 3">
            <a:extLst>
              <a:ext uri="{FF2B5EF4-FFF2-40B4-BE49-F238E27FC236}">
                <a16:creationId xmlns:a16="http://schemas.microsoft.com/office/drawing/2014/main" id="{7EF3713C-19B9-4747-8A2F-C4923E6BC22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6976BDF2-11D1-4DB2-9FF1-ED381F0563BC}" type="slidenum">
              <a:rPr lang="en-US" altLang="fi-FI" smtClean="0">
                <a:solidFill>
                  <a:srgbClr val="000000"/>
                </a:solidFill>
              </a:rPr>
              <a:pPr/>
              <a:t>11</a:t>
            </a:fld>
            <a:endParaRPr lang="en-US" altLang="fi-FI">
              <a:solidFill>
                <a:srgbClr val="000000"/>
              </a:solidFill>
            </a:endParaRPr>
          </a:p>
        </p:txBody>
      </p:sp>
    </p:spTree>
    <p:extLst>
      <p:ext uri="{BB962C8B-B14F-4D97-AF65-F5344CB8AC3E}">
        <p14:creationId xmlns:p14="http://schemas.microsoft.com/office/powerpoint/2010/main" val="1855147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1">
    <p:spTree>
      <p:nvGrpSpPr>
        <p:cNvPr id="1" name="Shape 15"/>
        <p:cNvGrpSpPr/>
        <p:nvPr/>
      </p:nvGrpSpPr>
      <p:grpSpPr>
        <a:xfrm>
          <a:off x="0" y="0"/>
          <a:ext cx="0" cy="0"/>
          <a:chOff x="0" y="0"/>
          <a:chExt cx="0" cy="0"/>
        </a:xfrm>
      </p:grpSpPr>
      <p:sp>
        <p:nvSpPr>
          <p:cNvPr id="16" name="Shape 16"/>
          <p:cNvSpPr/>
          <p:nvPr/>
        </p:nvSpPr>
        <p:spPr>
          <a:xfrm>
            <a:off x="0" y="1138978"/>
            <a:ext cx="12188824" cy="338554"/>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600" b="0" i="0" u="none" strike="noStrike" cap="none">
              <a:solidFill>
                <a:schemeClr val="lt1"/>
              </a:solidFill>
              <a:latin typeface="Arial"/>
              <a:ea typeface="Arial"/>
              <a:cs typeface="Arial"/>
              <a:sym typeface="Arial"/>
            </a:endParaRPr>
          </a:p>
        </p:txBody>
      </p:sp>
      <p:sp>
        <p:nvSpPr>
          <p:cNvPr id="17" name="Shape 17"/>
          <p:cNvSpPr>
            <a:spLocks noGrp="1"/>
          </p:cNvSpPr>
          <p:nvPr>
            <p:ph type="pic" idx="2"/>
          </p:nvPr>
        </p:nvSpPr>
        <p:spPr>
          <a:xfrm>
            <a:off x="0" y="1110454"/>
            <a:ext cx="12188824" cy="4147344"/>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8" name="Shape 18"/>
          <p:cNvSpPr txBox="1">
            <a:spLocks noGrp="1"/>
          </p:cNvSpPr>
          <p:nvPr>
            <p:ph type="ctrTitle"/>
          </p:nvPr>
        </p:nvSpPr>
        <p:spPr>
          <a:xfrm>
            <a:off x="0" y="3395205"/>
            <a:ext cx="12188824" cy="1862594"/>
          </a:xfrm>
          <a:prstGeom prst="rect">
            <a:avLst/>
          </a:prstGeom>
          <a:solidFill>
            <a:schemeClr val="dk1">
              <a:alpha val="40000"/>
            </a:schemeClr>
          </a:solidFill>
          <a:ln>
            <a:noFill/>
          </a:ln>
        </p:spPr>
        <p:txBody>
          <a:bodyPr wrap="square" lIns="91425" tIns="91425" rIns="91425" bIns="91425" anchor="ctr" anchorCtr="1"/>
          <a:lstStyle>
            <a:lvl1pPr marL="0" marR="0" lvl="0" indent="0" algn="ctr" rtl="0">
              <a:lnSpc>
                <a:spcPct val="90000"/>
              </a:lnSpc>
              <a:spcBef>
                <a:spcPts val="0"/>
              </a:spcBef>
              <a:buClr>
                <a:schemeClr val="lt1"/>
              </a:buClr>
              <a:buFont typeface="Arial"/>
              <a:buNone/>
              <a:defRPr sz="4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9" name="Shape 19"/>
          <p:cNvSpPr txBox="1">
            <a:spLocks noGrp="1"/>
          </p:cNvSpPr>
          <p:nvPr>
            <p:ph type="subTitle" idx="1"/>
          </p:nvPr>
        </p:nvSpPr>
        <p:spPr>
          <a:xfrm>
            <a:off x="647531" y="4342650"/>
            <a:ext cx="10976291" cy="3693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600"/>
              </a:spcAft>
              <a:buClr>
                <a:schemeClr val="lt1"/>
              </a:buClr>
              <a:buFont typeface="Arial"/>
              <a:buNone/>
              <a:defRPr sz="2400" b="0" i="0" u="none" strike="noStrike" cap="none">
                <a:solidFill>
                  <a:schemeClr val="lt1"/>
                </a:solidFill>
                <a:latin typeface="Arial"/>
                <a:ea typeface="Arial"/>
                <a:cs typeface="Arial"/>
                <a:sym typeface="Arial"/>
              </a:defRPr>
            </a:lvl1pPr>
            <a:lvl2pPr marL="457200" marR="0" lvl="1" indent="0" algn="ctr" rtl="0">
              <a:lnSpc>
                <a:spcPct val="100000"/>
              </a:lnSpc>
              <a:spcBef>
                <a:spcPts val="0"/>
              </a:spcBef>
              <a:spcAft>
                <a:spcPts val="600"/>
              </a:spcAft>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60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600"/>
              </a:spcAft>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100000"/>
              </a:lnSpc>
              <a:spcBef>
                <a:spcPts val="0"/>
              </a:spcBef>
              <a:spcAft>
                <a:spcPts val="600"/>
              </a:spcAft>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pic>
        <p:nvPicPr>
          <p:cNvPr id="20" name="Shape 20"/>
          <p:cNvPicPr preferRelativeResize="0"/>
          <p:nvPr/>
        </p:nvPicPr>
        <p:blipFill rotWithShape="1">
          <a:blip r:embed="rId2">
            <a:alphaModFix/>
          </a:blip>
          <a:srcRect/>
          <a:stretch/>
        </p:blipFill>
        <p:spPr>
          <a:xfrm>
            <a:off x="4857228" y="5624066"/>
            <a:ext cx="2474366" cy="86319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2">
    <p:spTree>
      <p:nvGrpSpPr>
        <p:cNvPr id="1" name="Shape 21"/>
        <p:cNvGrpSpPr/>
        <p:nvPr/>
      </p:nvGrpSpPr>
      <p:grpSpPr>
        <a:xfrm>
          <a:off x="0" y="0"/>
          <a:ext cx="0" cy="0"/>
          <a:chOff x="0" y="0"/>
          <a:chExt cx="0" cy="0"/>
        </a:xfrm>
      </p:grpSpPr>
      <p:sp>
        <p:nvSpPr>
          <p:cNvPr id="22" name="Shape 22"/>
          <p:cNvSpPr/>
          <p:nvPr/>
        </p:nvSpPr>
        <p:spPr>
          <a:xfrm>
            <a:off x="0" y="0"/>
            <a:ext cx="12188824" cy="1344168"/>
          </a:xfrm>
          <a:prstGeom prst="rect">
            <a:avLst/>
          </a:prstGeom>
          <a:solidFill>
            <a:schemeClr val="lt1"/>
          </a:solidFill>
          <a:ln>
            <a:noFill/>
          </a:ln>
        </p:spPr>
        <p:txBody>
          <a:bodyPr wrap="square" lIns="91425" tIns="45700" rIns="91425" bIns="45700" anchor="ctr" anchorCtr="0">
            <a:noAutofit/>
          </a:bodyPr>
          <a:lstStyle/>
          <a:p>
            <a:pPr marL="0" marR="0" lvl="0" indent="0" algn="ctr" rtl="0">
              <a:spcBef>
                <a:spcPts val="0"/>
              </a:spcBef>
              <a:buNone/>
            </a:pPr>
            <a:endParaRPr sz="1600" b="0" i="0" u="none" strike="noStrike" cap="none">
              <a:solidFill>
                <a:schemeClr val="lt1"/>
              </a:solidFill>
              <a:latin typeface="Arial"/>
              <a:ea typeface="Arial"/>
              <a:cs typeface="Arial"/>
              <a:sym typeface="Arial"/>
            </a:endParaRPr>
          </a:p>
        </p:txBody>
      </p:sp>
      <p:sp>
        <p:nvSpPr>
          <p:cNvPr id="23" name="Shape 23"/>
          <p:cNvSpPr>
            <a:spLocks noGrp="1"/>
          </p:cNvSpPr>
          <p:nvPr>
            <p:ph type="pic" idx="2"/>
          </p:nvPr>
        </p:nvSpPr>
        <p:spPr>
          <a:xfrm>
            <a:off x="0" y="0"/>
            <a:ext cx="12188824" cy="5257799"/>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4" name="Shape 24"/>
          <p:cNvSpPr txBox="1">
            <a:spLocks noGrp="1"/>
          </p:cNvSpPr>
          <p:nvPr>
            <p:ph type="ctrTitle"/>
          </p:nvPr>
        </p:nvSpPr>
        <p:spPr>
          <a:xfrm>
            <a:off x="0" y="3332330"/>
            <a:ext cx="12188824" cy="1925468"/>
          </a:xfrm>
          <a:prstGeom prst="rect">
            <a:avLst/>
          </a:prstGeom>
          <a:solidFill>
            <a:schemeClr val="accent1"/>
          </a:solidFill>
          <a:ln>
            <a:noFill/>
          </a:ln>
        </p:spPr>
        <p:txBody>
          <a:bodyPr wrap="square" lIns="91425" tIns="91425" rIns="91425" bIns="91425" anchor="ctr" anchorCtr="1"/>
          <a:lstStyle>
            <a:lvl1pPr marL="0" marR="0" lvl="0" indent="0" algn="ctr" rtl="0">
              <a:lnSpc>
                <a:spcPct val="90000"/>
              </a:lnSpc>
              <a:spcBef>
                <a:spcPts val="0"/>
              </a:spcBef>
              <a:buClr>
                <a:schemeClr val="lt1"/>
              </a:buClr>
              <a:buFont typeface="Arial"/>
              <a:buNone/>
              <a:defRPr sz="4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5" name="Shape 25"/>
          <p:cNvSpPr txBox="1">
            <a:spLocks noGrp="1"/>
          </p:cNvSpPr>
          <p:nvPr>
            <p:ph type="subTitle" idx="1"/>
          </p:nvPr>
        </p:nvSpPr>
        <p:spPr>
          <a:xfrm>
            <a:off x="647531" y="4405525"/>
            <a:ext cx="10976291" cy="369332"/>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600"/>
              </a:spcAft>
              <a:buClr>
                <a:schemeClr val="lt1"/>
              </a:buClr>
              <a:buFont typeface="Arial"/>
              <a:buNone/>
              <a:defRPr sz="2400" b="0" i="0" u="none" strike="noStrike" cap="none">
                <a:solidFill>
                  <a:schemeClr val="lt1"/>
                </a:solidFill>
                <a:latin typeface="Arial"/>
                <a:ea typeface="Arial"/>
                <a:cs typeface="Arial"/>
                <a:sym typeface="Arial"/>
              </a:defRPr>
            </a:lvl1pPr>
            <a:lvl2pPr marL="457200" marR="0" lvl="1" indent="0" algn="ctr" rtl="0">
              <a:lnSpc>
                <a:spcPct val="100000"/>
              </a:lnSpc>
              <a:spcBef>
                <a:spcPts val="0"/>
              </a:spcBef>
              <a:spcAft>
                <a:spcPts val="600"/>
              </a:spcAft>
              <a:buClr>
                <a:schemeClr val="dk1"/>
              </a:buClr>
              <a:buFont typeface="Arial"/>
              <a:buNone/>
              <a:defRPr sz="2000" b="0" i="0" u="none" strike="noStrike" cap="none">
                <a:solidFill>
                  <a:schemeClr val="dk1"/>
                </a:solidFill>
                <a:latin typeface="Arial"/>
                <a:ea typeface="Arial"/>
                <a:cs typeface="Arial"/>
                <a:sym typeface="Arial"/>
              </a:defRPr>
            </a:lvl2pPr>
            <a:lvl3pPr marL="914400" marR="0" lvl="2" indent="0" algn="ctr" rtl="0">
              <a:lnSpc>
                <a:spcPct val="100000"/>
              </a:lnSpc>
              <a:spcBef>
                <a:spcPts val="0"/>
              </a:spcBef>
              <a:spcAft>
                <a:spcPts val="600"/>
              </a:spcAft>
              <a:buClr>
                <a:schemeClr val="dk1"/>
              </a:buClr>
              <a:buFont typeface="Arial"/>
              <a:buNone/>
              <a:defRPr sz="1800" b="0" i="0" u="none" strike="noStrike" cap="none">
                <a:solidFill>
                  <a:schemeClr val="dk1"/>
                </a:solidFill>
                <a:latin typeface="Arial"/>
                <a:ea typeface="Arial"/>
                <a:cs typeface="Arial"/>
                <a:sym typeface="Arial"/>
              </a:defRPr>
            </a:lvl3pPr>
            <a:lvl4pPr marL="1371600" marR="0" lvl="3" indent="0" algn="ctr" rtl="0">
              <a:lnSpc>
                <a:spcPct val="100000"/>
              </a:lnSpc>
              <a:spcBef>
                <a:spcPts val="0"/>
              </a:spcBef>
              <a:spcAft>
                <a:spcPts val="600"/>
              </a:spcAft>
              <a:buClr>
                <a:schemeClr val="dk1"/>
              </a:buClr>
              <a:buFont typeface="Arial"/>
              <a:buNone/>
              <a:defRPr sz="1600" b="0" i="0" u="none" strike="noStrike" cap="none">
                <a:solidFill>
                  <a:schemeClr val="dk1"/>
                </a:solidFill>
                <a:latin typeface="Arial"/>
                <a:ea typeface="Arial"/>
                <a:cs typeface="Arial"/>
                <a:sym typeface="Arial"/>
              </a:defRPr>
            </a:lvl4pPr>
            <a:lvl5pPr marL="1828800" marR="0" lvl="4" indent="0" algn="ctr" rtl="0">
              <a:lnSpc>
                <a:spcPct val="100000"/>
              </a:lnSpc>
              <a:spcBef>
                <a:spcPts val="0"/>
              </a:spcBef>
              <a:spcAft>
                <a:spcPts val="600"/>
              </a:spcAft>
              <a:buClr>
                <a:schemeClr val="dk1"/>
              </a:buClr>
              <a:buFont typeface="Arial"/>
              <a:buNone/>
              <a:defRPr sz="1600" b="0" i="0" u="none" strike="noStrike" cap="none">
                <a:solidFill>
                  <a:schemeClr val="dk1"/>
                </a:solidFill>
                <a:latin typeface="Arial"/>
                <a:ea typeface="Arial"/>
                <a:cs typeface="Arial"/>
                <a:sym typeface="Arial"/>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Arial"/>
                <a:ea typeface="Arial"/>
                <a:cs typeface="Arial"/>
                <a:sym typeface="Arial"/>
              </a:defRPr>
            </a:lvl9pPr>
          </a:lstStyle>
          <a:p>
            <a:endParaRPr/>
          </a:p>
        </p:txBody>
      </p:sp>
      <p:pic>
        <p:nvPicPr>
          <p:cNvPr id="26" name="Shape 26"/>
          <p:cNvPicPr preferRelativeResize="0"/>
          <p:nvPr/>
        </p:nvPicPr>
        <p:blipFill rotWithShape="1">
          <a:blip r:embed="rId2">
            <a:alphaModFix/>
          </a:blip>
          <a:srcRect/>
          <a:stretch/>
        </p:blipFill>
        <p:spPr>
          <a:xfrm>
            <a:off x="4857228" y="5624066"/>
            <a:ext cx="2474366" cy="86319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Title Slide 3">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47531" y="3245743"/>
            <a:ext cx="10976291" cy="564256"/>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accent1"/>
              </a:buClr>
              <a:buFont typeface="Arial"/>
              <a:buNone/>
              <a:defRPr sz="4000" b="0" i="0" u="none" strike="noStrike" cap="none">
                <a:solidFill>
                  <a:schemeClr val="accen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647531" y="4149975"/>
            <a:ext cx="10976291" cy="369332"/>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600"/>
              </a:spcAft>
              <a:buClr>
                <a:srgbClr val="888888"/>
              </a:buClr>
              <a:buFont typeface="Arial"/>
              <a:buNone/>
              <a:defRPr sz="24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600"/>
              </a:spcAft>
              <a:buClr>
                <a:srgbClr val="888888"/>
              </a:buClr>
              <a:buFont typeface="Arial"/>
              <a:buNone/>
              <a:defRPr sz="2000" b="0" i="0" u="none" strike="noStrike" cap="none">
                <a:solidFill>
                  <a:srgbClr val="888888"/>
                </a:solidFill>
                <a:latin typeface="Arial"/>
                <a:ea typeface="Arial"/>
                <a:cs typeface="Arial"/>
                <a:sym typeface="Arial"/>
              </a:defRPr>
            </a:lvl2pPr>
            <a:lvl3pPr marL="914400" marR="0" lvl="2" indent="0" algn="l" rtl="0">
              <a:lnSpc>
                <a:spcPct val="100000"/>
              </a:lnSpc>
              <a:spcBef>
                <a:spcPts val="0"/>
              </a:spcBef>
              <a:spcAft>
                <a:spcPts val="600"/>
              </a:spcAft>
              <a:buClr>
                <a:srgbClr val="888888"/>
              </a:buClr>
              <a:buFont typeface="Arial"/>
              <a:buNone/>
              <a:defRPr sz="1800" b="0" i="0" u="none" strike="noStrike" cap="none">
                <a:solidFill>
                  <a:srgbClr val="888888"/>
                </a:solidFill>
                <a:latin typeface="Arial"/>
                <a:ea typeface="Arial"/>
                <a:cs typeface="Arial"/>
                <a:sym typeface="Arial"/>
              </a:defRPr>
            </a:lvl3pPr>
            <a:lvl4pPr marL="1371600" marR="0" lvl="3" indent="0" algn="l" rtl="0">
              <a:lnSpc>
                <a:spcPct val="100000"/>
              </a:lnSpc>
              <a:spcBef>
                <a:spcPts val="0"/>
              </a:spcBef>
              <a:spcAft>
                <a:spcPts val="600"/>
              </a:spcAft>
              <a:buClr>
                <a:srgbClr val="888888"/>
              </a:buClr>
              <a:buFont typeface="Arial"/>
              <a:buNone/>
              <a:defRPr sz="1600" b="0" i="0" u="none" strike="noStrike" cap="none">
                <a:solidFill>
                  <a:srgbClr val="888888"/>
                </a:solidFill>
                <a:latin typeface="Arial"/>
                <a:ea typeface="Arial"/>
                <a:cs typeface="Arial"/>
                <a:sym typeface="Arial"/>
              </a:defRPr>
            </a:lvl4pPr>
            <a:lvl5pPr marL="1828800" marR="0" lvl="4" indent="0" algn="l" rtl="0">
              <a:lnSpc>
                <a:spcPct val="100000"/>
              </a:lnSpc>
              <a:spcBef>
                <a:spcPts val="0"/>
              </a:spcBef>
              <a:spcAft>
                <a:spcPts val="600"/>
              </a:spcAft>
              <a:buClr>
                <a:srgbClr val="888888"/>
              </a:buClr>
              <a:buFont typeface="Arial"/>
              <a:buNone/>
              <a:defRPr sz="1600" b="0" i="0" u="none" strike="noStrike" cap="none">
                <a:solidFill>
                  <a:srgbClr val="888888"/>
                </a:solidFill>
                <a:latin typeface="Arial"/>
                <a:ea typeface="Arial"/>
                <a:cs typeface="Arial"/>
                <a:sym typeface="Arial"/>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Arial"/>
                <a:ea typeface="Arial"/>
                <a:cs typeface="Arial"/>
                <a:sym typeface="Arial"/>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Arial"/>
                <a:ea typeface="Arial"/>
                <a:cs typeface="Arial"/>
                <a:sym typeface="Arial"/>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Arial"/>
                <a:ea typeface="Arial"/>
                <a:cs typeface="Arial"/>
                <a:sym typeface="Arial"/>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Arial"/>
                <a:ea typeface="Arial"/>
                <a:cs typeface="Arial"/>
                <a:sym typeface="Arial"/>
              </a:defRPr>
            </a:lvl9pPr>
          </a:lstStyle>
          <a:p>
            <a:endParaRPr/>
          </a:p>
        </p:txBody>
      </p:sp>
      <p:cxnSp>
        <p:nvCxnSpPr>
          <p:cNvPr id="30" name="Shape 30"/>
          <p:cNvCxnSpPr/>
          <p:nvPr/>
        </p:nvCxnSpPr>
        <p:spPr>
          <a:xfrm>
            <a:off x="647531" y="3980107"/>
            <a:ext cx="10976291" cy="0"/>
          </a:xfrm>
          <a:prstGeom prst="straightConnector1">
            <a:avLst/>
          </a:prstGeom>
          <a:noFill/>
          <a:ln w="15875" cap="flat" cmpd="sng">
            <a:solidFill>
              <a:schemeClr val="dk2"/>
            </a:solidFill>
            <a:prstDash val="solid"/>
            <a:miter lim="8000"/>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34835" y="643608"/>
            <a:ext cx="10988988" cy="423192"/>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Arial"/>
              <a:buNone/>
              <a:defRPr sz="3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0" name="Shape 40"/>
          <p:cNvSpPr txBox="1">
            <a:spLocks noGrp="1"/>
          </p:cNvSpPr>
          <p:nvPr>
            <p:ph type="body" idx="1"/>
          </p:nvPr>
        </p:nvSpPr>
        <p:spPr>
          <a:xfrm>
            <a:off x="634835" y="1398250"/>
            <a:ext cx="10988988" cy="2154435"/>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with Image">
    <p:spTree>
      <p:nvGrpSpPr>
        <p:cNvPr id="1" name="Shape 54"/>
        <p:cNvGrpSpPr/>
        <p:nvPr/>
      </p:nvGrpSpPr>
      <p:grpSpPr>
        <a:xfrm>
          <a:off x="0" y="0"/>
          <a:ext cx="0" cy="0"/>
          <a:chOff x="0" y="0"/>
          <a:chExt cx="0" cy="0"/>
        </a:xfrm>
      </p:grpSpPr>
      <p:sp>
        <p:nvSpPr>
          <p:cNvPr id="55" name="Shape 55"/>
          <p:cNvSpPr>
            <a:spLocks noGrp="1"/>
          </p:cNvSpPr>
          <p:nvPr>
            <p:ph type="pic" idx="2"/>
          </p:nvPr>
        </p:nvSpPr>
        <p:spPr>
          <a:xfrm>
            <a:off x="8024310" y="0"/>
            <a:ext cx="4164515" cy="6858000"/>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title"/>
          </p:nvPr>
        </p:nvSpPr>
        <p:spPr>
          <a:xfrm>
            <a:off x="634835" y="643608"/>
            <a:ext cx="7038200" cy="423192"/>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Arial"/>
              <a:buNone/>
              <a:defRPr sz="3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7" name="Shape 57"/>
          <p:cNvSpPr txBox="1">
            <a:spLocks noGrp="1"/>
          </p:cNvSpPr>
          <p:nvPr>
            <p:ph type="body" idx="1"/>
          </p:nvPr>
        </p:nvSpPr>
        <p:spPr>
          <a:xfrm>
            <a:off x="647531" y="1398250"/>
            <a:ext cx="7014922" cy="2154435"/>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C3D6F-3AB9-7146-B8B5-6C9297ED4AC0}"/>
              </a:ext>
            </a:extLst>
          </p:cNvPr>
          <p:cNvSpPr>
            <a:spLocks noGrp="1"/>
          </p:cNvSpPr>
          <p:nvPr>
            <p:ph type="ctrTitle"/>
          </p:nvPr>
        </p:nvSpPr>
        <p:spPr>
          <a:xfrm>
            <a:off x="1524000" y="1122363"/>
            <a:ext cx="9140825"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F4E055-4411-1E45-96C2-26B7F38F3615}"/>
              </a:ext>
            </a:extLst>
          </p:cNvPr>
          <p:cNvSpPr>
            <a:spLocks noGrp="1"/>
          </p:cNvSpPr>
          <p:nvPr>
            <p:ph type="subTitle" idx="1"/>
          </p:nvPr>
        </p:nvSpPr>
        <p:spPr>
          <a:xfrm>
            <a:off x="1524000" y="3602038"/>
            <a:ext cx="9140825"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Footer Placeholder 3">
            <a:extLst>
              <a:ext uri="{FF2B5EF4-FFF2-40B4-BE49-F238E27FC236}">
                <a16:creationId xmlns:a16="http://schemas.microsoft.com/office/drawing/2014/main" id="{76BA9814-B2DC-4244-A9C8-31DB167BF5E7}"/>
              </a:ext>
            </a:extLst>
          </p:cNvPr>
          <p:cNvSpPr>
            <a:spLocks noGrp="1"/>
          </p:cNvSpPr>
          <p:nvPr>
            <p:ph type="ftr" idx="10"/>
          </p:nvPr>
        </p:nvSpPr>
        <p:spPr/>
        <p:txBody>
          <a:bodyPr/>
          <a:lstStyle/>
          <a:p>
            <a:endParaRPr lang="en-US"/>
          </a:p>
        </p:txBody>
      </p:sp>
      <p:sp>
        <p:nvSpPr>
          <p:cNvPr id="5" name="Slide Number Placeholder 4">
            <a:extLst>
              <a:ext uri="{FF2B5EF4-FFF2-40B4-BE49-F238E27FC236}">
                <a16:creationId xmlns:a16="http://schemas.microsoft.com/office/drawing/2014/main" id="{FE3D9695-FC6C-1240-9787-5D3B2F4CF18B}"/>
              </a:ext>
            </a:extLst>
          </p:cNvPr>
          <p:cNvSpPr>
            <a:spLocks noGrp="1"/>
          </p:cNvSpPr>
          <p:nvPr>
            <p:ph type="sldNum" idx="11"/>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extLst>
      <p:ext uri="{BB962C8B-B14F-4D97-AF65-F5344CB8AC3E}">
        <p14:creationId xmlns:p14="http://schemas.microsoft.com/office/powerpoint/2010/main" val="651828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844331" y="177800"/>
            <a:ext cx="10500165" cy="1143000"/>
          </a:xfrm>
          <a:prstGeom prst="rect">
            <a:avLst/>
          </a:prstGeom>
          <a:noFill/>
          <a:ln>
            <a:noFill/>
          </a:ln>
        </p:spPr>
        <p:txBody>
          <a:bodyPr spcFirstLastPara="1" wrap="square" lIns="19050" tIns="19050" rIns="19050" bIns="19050" anchor="ctr" anchorCtr="0">
            <a:noAutofit/>
          </a:bodyPr>
          <a:lstStyle>
            <a:lvl1pPr lvl="0" algn="ctr">
              <a:lnSpc>
                <a:spcPct val="100000"/>
              </a:lnSpc>
              <a:spcBef>
                <a:spcPts val="0"/>
              </a:spcBef>
              <a:spcAft>
                <a:spcPts val="0"/>
              </a:spcAft>
              <a:buClr>
                <a:srgbClr val="000000"/>
              </a:buClr>
              <a:buSzPts val="700"/>
              <a:buNone/>
              <a:defRPr/>
            </a:lvl1pPr>
            <a:lvl2pPr lvl="1" algn="ctr">
              <a:lnSpc>
                <a:spcPct val="100000"/>
              </a:lnSpc>
              <a:spcBef>
                <a:spcPts val="0"/>
              </a:spcBef>
              <a:spcAft>
                <a:spcPts val="0"/>
              </a:spcAft>
              <a:buClr>
                <a:srgbClr val="000000"/>
              </a:buClr>
              <a:buSzPts val="700"/>
              <a:buNone/>
              <a:defRPr/>
            </a:lvl2pPr>
            <a:lvl3pPr lvl="2" algn="ctr">
              <a:lnSpc>
                <a:spcPct val="100000"/>
              </a:lnSpc>
              <a:spcBef>
                <a:spcPts val="0"/>
              </a:spcBef>
              <a:spcAft>
                <a:spcPts val="0"/>
              </a:spcAft>
              <a:buClr>
                <a:srgbClr val="000000"/>
              </a:buClr>
              <a:buSzPts val="700"/>
              <a:buNone/>
              <a:defRPr/>
            </a:lvl3pPr>
            <a:lvl4pPr lvl="3" algn="ctr">
              <a:lnSpc>
                <a:spcPct val="100000"/>
              </a:lnSpc>
              <a:spcBef>
                <a:spcPts val="0"/>
              </a:spcBef>
              <a:spcAft>
                <a:spcPts val="0"/>
              </a:spcAft>
              <a:buClr>
                <a:srgbClr val="000000"/>
              </a:buClr>
              <a:buSzPts val="700"/>
              <a:buNone/>
              <a:defRPr/>
            </a:lvl4pPr>
            <a:lvl5pPr lvl="4" algn="ctr">
              <a:lnSpc>
                <a:spcPct val="100000"/>
              </a:lnSpc>
              <a:spcBef>
                <a:spcPts val="0"/>
              </a:spcBef>
              <a:spcAft>
                <a:spcPts val="0"/>
              </a:spcAft>
              <a:buClr>
                <a:srgbClr val="000000"/>
              </a:buClr>
              <a:buSzPts val="700"/>
              <a:buNone/>
              <a:defRPr/>
            </a:lvl5pPr>
            <a:lvl6pPr lvl="5" algn="ctr">
              <a:lnSpc>
                <a:spcPct val="100000"/>
              </a:lnSpc>
              <a:spcBef>
                <a:spcPts val="0"/>
              </a:spcBef>
              <a:spcAft>
                <a:spcPts val="0"/>
              </a:spcAft>
              <a:buClr>
                <a:srgbClr val="000000"/>
              </a:buClr>
              <a:buSzPts val="700"/>
              <a:buNone/>
              <a:defRPr/>
            </a:lvl6pPr>
            <a:lvl7pPr lvl="6" algn="ctr">
              <a:lnSpc>
                <a:spcPct val="100000"/>
              </a:lnSpc>
              <a:spcBef>
                <a:spcPts val="0"/>
              </a:spcBef>
              <a:spcAft>
                <a:spcPts val="0"/>
              </a:spcAft>
              <a:buClr>
                <a:srgbClr val="000000"/>
              </a:buClr>
              <a:buSzPts val="700"/>
              <a:buNone/>
              <a:defRPr/>
            </a:lvl7pPr>
            <a:lvl8pPr lvl="7" algn="ctr">
              <a:lnSpc>
                <a:spcPct val="100000"/>
              </a:lnSpc>
              <a:spcBef>
                <a:spcPts val="0"/>
              </a:spcBef>
              <a:spcAft>
                <a:spcPts val="0"/>
              </a:spcAft>
              <a:buClr>
                <a:srgbClr val="000000"/>
              </a:buClr>
              <a:buSzPts val="700"/>
              <a:buNone/>
              <a:defRPr/>
            </a:lvl8pPr>
            <a:lvl9pPr lvl="8" algn="ctr">
              <a:lnSpc>
                <a:spcPct val="100000"/>
              </a:lnSpc>
              <a:spcBef>
                <a:spcPts val="0"/>
              </a:spcBef>
              <a:spcAft>
                <a:spcPts val="0"/>
              </a:spcAft>
              <a:buClr>
                <a:srgbClr val="000000"/>
              </a:buClr>
              <a:buSzPts val="700"/>
              <a:buNone/>
              <a:defRPr/>
            </a:lvl9pPr>
          </a:lstStyle>
          <a:p>
            <a:endParaRPr/>
          </a:p>
        </p:txBody>
      </p:sp>
      <p:sp>
        <p:nvSpPr>
          <p:cNvPr id="64" name="Google Shape;64;p16"/>
          <p:cNvSpPr txBox="1">
            <a:spLocks noGrp="1"/>
          </p:cNvSpPr>
          <p:nvPr>
            <p:ph type="body" idx="1"/>
          </p:nvPr>
        </p:nvSpPr>
        <p:spPr>
          <a:xfrm>
            <a:off x="844331" y="1574800"/>
            <a:ext cx="10500165" cy="4648200"/>
          </a:xfrm>
          <a:prstGeom prst="rect">
            <a:avLst/>
          </a:prstGeom>
          <a:noFill/>
          <a:ln>
            <a:noFill/>
          </a:ln>
        </p:spPr>
        <p:txBody>
          <a:bodyPr spcFirstLastPara="1" wrap="square" lIns="19050" tIns="19050" rIns="19050" bIns="19050" anchor="ctr" anchorCtr="0">
            <a:noAutofit/>
          </a:bodyPr>
          <a:lstStyle>
            <a:lvl1pPr marL="609448" lvl="0" indent="-499408" algn="l">
              <a:lnSpc>
                <a:spcPct val="100000"/>
              </a:lnSpc>
              <a:spcBef>
                <a:spcPts val="2933"/>
              </a:spcBef>
              <a:spcAft>
                <a:spcPts val="0"/>
              </a:spcAft>
              <a:buClr>
                <a:srgbClr val="000000"/>
              </a:buClr>
              <a:buSzPts val="2300"/>
              <a:buFont typeface="Helvetica Neue"/>
              <a:buChar char="•"/>
              <a:defRPr sz="2399"/>
            </a:lvl1pPr>
            <a:lvl2pPr marL="1218895" lvl="1" indent="-499408" algn="l">
              <a:lnSpc>
                <a:spcPct val="100000"/>
              </a:lnSpc>
              <a:spcBef>
                <a:spcPts val="2933"/>
              </a:spcBef>
              <a:spcAft>
                <a:spcPts val="0"/>
              </a:spcAft>
              <a:buClr>
                <a:srgbClr val="000000"/>
              </a:buClr>
              <a:buSzPts val="2300"/>
              <a:buFont typeface="Helvetica Neue"/>
              <a:buChar char="•"/>
              <a:defRPr sz="2399"/>
            </a:lvl2pPr>
            <a:lvl3pPr marL="1828343" lvl="2" indent="-499408" algn="l">
              <a:lnSpc>
                <a:spcPct val="100000"/>
              </a:lnSpc>
              <a:spcBef>
                <a:spcPts val="2933"/>
              </a:spcBef>
              <a:spcAft>
                <a:spcPts val="0"/>
              </a:spcAft>
              <a:buClr>
                <a:srgbClr val="000000"/>
              </a:buClr>
              <a:buSzPts val="2300"/>
              <a:buFont typeface="Helvetica Neue"/>
              <a:buChar char="•"/>
              <a:defRPr sz="2399"/>
            </a:lvl3pPr>
            <a:lvl4pPr marL="2437790" lvl="3" indent="-499408" algn="l">
              <a:lnSpc>
                <a:spcPct val="100000"/>
              </a:lnSpc>
              <a:spcBef>
                <a:spcPts val="2933"/>
              </a:spcBef>
              <a:spcAft>
                <a:spcPts val="0"/>
              </a:spcAft>
              <a:buClr>
                <a:srgbClr val="000000"/>
              </a:buClr>
              <a:buSzPts val="2300"/>
              <a:buFont typeface="Helvetica Neue"/>
              <a:buChar char="•"/>
              <a:defRPr sz="2399"/>
            </a:lvl4pPr>
            <a:lvl5pPr marL="3047238" lvl="4" indent="-499408" algn="l">
              <a:lnSpc>
                <a:spcPct val="100000"/>
              </a:lnSpc>
              <a:spcBef>
                <a:spcPts val="2933"/>
              </a:spcBef>
              <a:spcAft>
                <a:spcPts val="0"/>
              </a:spcAft>
              <a:buClr>
                <a:srgbClr val="000000"/>
              </a:buClr>
              <a:buSzPts val="2300"/>
              <a:buFont typeface="Helvetica Neue"/>
              <a:buChar char="•"/>
              <a:defRPr sz="2399"/>
            </a:lvl5pPr>
            <a:lvl6pPr marL="3656686" lvl="5" indent="-372440" algn="l">
              <a:lnSpc>
                <a:spcPct val="100000"/>
              </a:lnSpc>
              <a:spcBef>
                <a:spcPts val="2933"/>
              </a:spcBef>
              <a:spcAft>
                <a:spcPts val="0"/>
              </a:spcAft>
              <a:buClr>
                <a:srgbClr val="000000"/>
              </a:buClr>
              <a:buSzPts val="800"/>
              <a:buChar char="•"/>
              <a:defRPr/>
            </a:lvl6pPr>
            <a:lvl7pPr marL="4266133" lvl="6" indent="-372440" algn="l">
              <a:lnSpc>
                <a:spcPct val="100000"/>
              </a:lnSpc>
              <a:spcBef>
                <a:spcPts val="2933"/>
              </a:spcBef>
              <a:spcAft>
                <a:spcPts val="0"/>
              </a:spcAft>
              <a:buClr>
                <a:srgbClr val="000000"/>
              </a:buClr>
              <a:buSzPts val="800"/>
              <a:buChar char="•"/>
              <a:defRPr/>
            </a:lvl7pPr>
            <a:lvl8pPr marL="4875581" lvl="7" indent="-372440" algn="l">
              <a:lnSpc>
                <a:spcPct val="100000"/>
              </a:lnSpc>
              <a:spcBef>
                <a:spcPts val="2933"/>
              </a:spcBef>
              <a:spcAft>
                <a:spcPts val="0"/>
              </a:spcAft>
              <a:buClr>
                <a:srgbClr val="000000"/>
              </a:buClr>
              <a:buSzPts val="800"/>
              <a:buChar char="•"/>
              <a:defRPr/>
            </a:lvl8pPr>
            <a:lvl9pPr marL="5485028" lvl="8" indent="-372440" algn="l">
              <a:lnSpc>
                <a:spcPct val="100000"/>
              </a:lnSpc>
              <a:spcBef>
                <a:spcPts val="2933"/>
              </a:spcBef>
              <a:spcAft>
                <a:spcPts val="0"/>
              </a:spcAft>
              <a:buClr>
                <a:srgbClr val="000000"/>
              </a:buClr>
              <a:buSzPts val="800"/>
              <a:buChar char="•"/>
              <a:defRPr/>
            </a:lvl9pPr>
          </a:lstStyle>
          <a:p>
            <a:endParaRPr/>
          </a:p>
        </p:txBody>
      </p:sp>
      <p:sp>
        <p:nvSpPr>
          <p:cNvPr id="65" name="Google Shape;65;p16"/>
          <p:cNvSpPr txBox="1">
            <a:spLocks noGrp="1"/>
          </p:cNvSpPr>
          <p:nvPr>
            <p:ph type="sldNum" idx="12"/>
          </p:nvPr>
        </p:nvSpPr>
        <p:spPr>
          <a:xfrm>
            <a:off x="5977959" y="6540501"/>
            <a:ext cx="226560" cy="230529"/>
          </a:xfrm>
          <a:prstGeom prst="rect">
            <a:avLst/>
          </a:prstGeom>
          <a:noFill/>
          <a:ln>
            <a:noFill/>
          </a:ln>
        </p:spPr>
        <p:txBody>
          <a:bodyPr spcFirstLastPara="1" wrap="square" lIns="19050" tIns="19050" rIns="19050" bIns="19050" anchor="t" anchorCtr="0">
            <a:noAutofit/>
          </a:bodyPr>
          <a:lstStyle>
            <a:lvl1pPr marL="0" lvl="0"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900"/>
              <a:buFont typeface="Helvetica Neue Light"/>
              <a:buNone/>
              <a:defRPr sz="1200" b="0">
                <a:latin typeface="Helvetica Neue Light"/>
                <a:ea typeface="Helvetica Neue Light"/>
                <a:cs typeface="Helvetica Neue Light"/>
                <a:sym typeface="Helvetica Neue Light"/>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4355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FB2D381-89BF-441F-82FD-5B10F5A13567}"/>
              </a:ext>
            </a:extLst>
          </p:cNvPr>
          <p:cNvSpPr>
            <a:spLocks noGrp="1"/>
          </p:cNvSpPr>
          <p:nvPr>
            <p:ph type="dt" sz="half" idx="10"/>
          </p:nvPr>
        </p:nvSpPr>
        <p:spPr/>
        <p:txBody>
          <a:bodyPr/>
          <a:lstStyle>
            <a:lvl1pPr>
              <a:defRPr/>
            </a:lvl1pPr>
          </a:lstStyle>
          <a:p>
            <a:pPr>
              <a:defRPr/>
            </a:pPr>
            <a:fld id="{432047E0-324D-485F-8B18-05CE951D9BF6}" type="datetime1">
              <a:rPr lang="en-US"/>
              <a:pPr>
                <a:defRPr/>
              </a:pPr>
              <a:t>11/24/21</a:t>
            </a:fld>
            <a:endParaRPr lang="en-US" dirty="0"/>
          </a:p>
        </p:txBody>
      </p:sp>
      <p:sp>
        <p:nvSpPr>
          <p:cNvPr id="3" name="Footer Placeholder 4">
            <a:extLst>
              <a:ext uri="{FF2B5EF4-FFF2-40B4-BE49-F238E27FC236}">
                <a16:creationId xmlns:a16="http://schemas.microsoft.com/office/drawing/2014/main" id="{6B3F795C-7B7E-481A-AD5B-4A02B803692D}"/>
              </a:ext>
            </a:extLst>
          </p:cNvPr>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586668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23194" y="444486"/>
            <a:ext cx="10951316" cy="765175"/>
          </a:xfrm>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C596C590-F479-4CAB-9FBE-C9ABEF72851E}" type="datetime1">
              <a:rPr lang="en-US"/>
              <a:pPr>
                <a:defRPr/>
              </a:pPr>
              <a:t>11/24/21</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4639700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p:nvPr/>
        </p:nvSpPr>
        <p:spPr>
          <a:xfrm>
            <a:off x="0" y="0"/>
            <a:ext cx="12188824" cy="1182033"/>
          </a:xfrm>
          <a:prstGeom prst="rect">
            <a:avLst/>
          </a:prstGeom>
          <a:solidFill>
            <a:srgbClr val="006DB6"/>
          </a:solidFill>
          <a:ln>
            <a:noFill/>
          </a:ln>
        </p:spPr>
        <p:txBody>
          <a:bodyPr wrap="square" lIns="91425" tIns="45700" rIns="91425" bIns="45700" anchor="ctr" anchorCtr="0">
            <a:noAutofit/>
          </a:bodyPr>
          <a:lstStyle/>
          <a:p>
            <a:pPr marL="0" marR="0" lvl="0" indent="0" algn="ctr" rtl="0">
              <a:spcBef>
                <a:spcPts val="0"/>
              </a:spcBef>
              <a:buNone/>
            </a:pPr>
            <a:endParaRPr sz="1600" b="0" i="0" u="none" strike="noStrike" cap="none">
              <a:solidFill>
                <a:schemeClr val="lt1"/>
              </a:solidFill>
              <a:latin typeface="Arial"/>
              <a:ea typeface="Arial"/>
              <a:cs typeface="Arial"/>
              <a:sym typeface="Arial"/>
            </a:endParaRPr>
          </a:p>
        </p:txBody>
      </p:sp>
      <p:sp>
        <p:nvSpPr>
          <p:cNvPr id="11" name="Shape 11"/>
          <p:cNvSpPr txBox="1">
            <a:spLocks noGrp="1"/>
          </p:cNvSpPr>
          <p:nvPr>
            <p:ph type="title"/>
          </p:nvPr>
        </p:nvSpPr>
        <p:spPr>
          <a:xfrm>
            <a:off x="634835" y="643608"/>
            <a:ext cx="10988988" cy="423192"/>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lt1"/>
              </a:buClr>
              <a:buFont typeface="Arial"/>
              <a:buNone/>
              <a:defRPr sz="30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 name="Shape 12"/>
          <p:cNvSpPr txBox="1">
            <a:spLocks noGrp="1"/>
          </p:cNvSpPr>
          <p:nvPr>
            <p:ph type="body" idx="1"/>
          </p:nvPr>
        </p:nvSpPr>
        <p:spPr>
          <a:xfrm>
            <a:off x="634835" y="1524000"/>
            <a:ext cx="10988988" cy="2154435"/>
          </a:xfrm>
          <a:prstGeom prst="rect">
            <a:avLst/>
          </a:prstGeom>
          <a:noFill/>
          <a:ln>
            <a:noFill/>
          </a:ln>
        </p:spPr>
        <p:txBody>
          <a:bodyPr wrap="square" lIns="91425" tIns="91425" rIns="91425" bIns="91425" anchor="t" anchorCtr="0"/>
          <a:lstStyle>
            <a:lvl1pPr marL="228600" marR="0" lvl="0"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1pPr>
            <a:lvl2pPr marL="685800" marR="0" lvl="1"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2pPr>
            <a:lvl3pPr marL="1143000" marR="0" lvl="2"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3pPr>
            <a:lvl4pPr marL="1600200" marR="0" lvl="3"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4pPr>
            <a:lvl5pPr marL="2057400" marR="0" lvl="4" indent="-76200" algn="l" rtl="0">
              <a:lnSpc>
                <a:spcPct val="100000"/>
              </a:lnSpc>
              <a:spcBef>
                <a:spcPts val="0"/>
              </a:spcBef>
              <a:spcAft>
                <a:spcPts val="600"/>
              </a:spcAft>
              <a:buClr>
                <a:schemeClr val="dk1"/>
              </a:buClr>
              <a:buSzPct val="100000"/>
              <a:buFont typeface="Arial"/>
              <a:buChar char="•"/>
              <a:defRPr sz="2400" b="0" i="0" u="none" strike="noStrike" cap="none">
                <a:solidFill>
                  <a:schemeClr val="dk1"/>
                </a:solidFill>
                <a:latin typeface="Arial"/>
                <a:ea typeface="Arial"/>
                <a:cs typeface="Arial"/>
                <a:sym typeface="Arial"/>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4037550" y="6356355"/>
            <a:ext cx="4113727" cy="365125"/>
          </a:xfrm>
          <a:prstGeom prst="rect">
            <a:avLst/>
          </a:prstGeom>
          <a:noFill/>
          <a:ln>
            <a:noFill/>
          </a:ln>
        </p:spPr>
        <p:txBody>
          <a:bodyPr wrap="square" lIns="91425" tIns="91425" rIns="91425" bIns="91425" anchor="ctr" anchorCtr="0"/>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410291" marR="0" lvl="1" indent="-3890" algn="l" rtl="0">
              <a:spcBef>
                <a:spcPts val="0"/>
              </a:spcBef>
              <a:buNone/>
              <a:defRPr sz="1600" b="0" i="0" u="none" strike="noStrike" cap="none">
                <a:solidFill>
                  <a:schemeClr val="dk1"/>
                </a:solidFill>
                <a:latin typeface="Arial"/>
                <a:ea typeface="Arial"/>
                <a:cs typeface="Arial"/>
                <a:sym typeface="Arial"/>
              </a:defRPr>
            </a:lvl2pPr>
            <a:lvl3pPr marL="820582" marR="0" lvl="2" indent="-7782" algn="l" rtl="0">
              <a:spcBef>
                <a:spcPts val="0"/>
              </a:spcBef>
              <a:buNone/>
              <a:defRPr sz="1600" b="0" i="0" u="none" strike="noStrike" cap="none">
                <a:solidFill>
                  <a:schemeClr val="dk1"/>
                </a:solidFill>
                <a:latin typeface="Arial"/>
                <a:ea typeface="Arial"/>
                <a:cs typeface="Arial"/>
                <a:sym typeface="Arial"/>
              </a:defRPr>
            </a:lvl3pPr>
            <a:lvl4pPr marL="1230874" marR="0" lvl="3" indent="-11673" algn="l" rtl="0">
              <a:spcBef>
                <a:spcPts val="0"/>
              </a:spcBef>
              <a:buNone/>
              <a:defRPr sz="1600" b="0" i="0" u="none" strike="noStrike" cap="none">
                <a:solidFill>
                  <a:schemeClr val="dk1"/>
                </a:solidFill>
                <a:latin typeface="Arial"/>
                <a:ea typeface="Arial"/>
                <a:cs typeface="Arial"/>
                <a:sym typeface="Arial"/>
              </a:defRPr>
            </a:lvl4pPr>
            <a:lvl5pPr marL="1641165" marR="0" lvl="4" indent="-2864" algn="l" rtl="0">
              <a:spcBef>
                <a:spcPts val="0"/>
              </a:spcBef>
              <a:buNone/>
              <a:defRPr sz="1600" b="0" i="0" u="none" strike="noStrike" cap="none">
                <a:solidFill>
                  <a:schemeClr val="dk1"/>
                </a:solidFill>
                <a:latin typeface="Arial"/>
                <a:ea typeface="Arial"/>
                <a:cs typeface="Arial"/>
                <a:sym typeface="Arial"/>
              </a:defRPr>
            </a:lvl5pPr>
            <a:lvl6pPr marL="2051456" marR="0" lvl="5" indent="-6755" algn="l" rtl="0">
              <a:spcBef>
                <a:spcPts val="0"/>
              </a:spcBef>
              <a:buNone/>
              <a:defRPr sz="1600" b="0" i="0" u="none" strike="noStrike" cap="none">
                <a:solidFill>
                  <a:schemeClr val="dk1"/>
                </a:solidFill>
                <a:latin typeface="Arial"/>
                <a:ea typeface="Arial"/>
                <a:cs typeface="Arial"/>
                <a:sym typeface="Arial"/>
              </a:defRPr>
            </a:lvl6pPr>
            <a:lvl7pPr marL="2461748" marR="0" lvl="6" indent="-10647" algn="l" rtl="0">
              <a:spcBef>
                <a:spcPts val="0"/>
              </a:spcBef>
              <a:buNone/>
              <a:defRPr sz="1600" b="0" i="0" u="none" strike="noStrike" cap="none">
                <a:solidFill>
                  <a:schemeClr val="dk1"/>
                </a:solidFill>
                <a:latin typeface="Arial"/>
                <a:ea typeface="Arial"/>
                <a:cs typeface="Arial"/>
                <a:sym typeface="Arial"/>
              </a:defRPr>
            </a:lvl7pPr>
            <a:lvl8pPr marL="2872039" marR="0" lvl="7" indent="-1839" algn="l" rtl="0">
              <a:spcBef>
                <a:spcPts val="0"/>
              </a:spcBef>
              <a:buNone/>
              <a:defRPr sz="1600" b="0" i="0" u="none" strike="noStrike" cap="none">
                <a:solidFill>
                  <a:schemeClr val="dk1"/>
                </a:solidFill>
                <a:latin typeface="Arial"/>
                <a:ea typeface="Arial"/>
                <a:cs typeface="Arial"/>
                <a:sym typeface="Arial"/>
              </a:defRPr>
            </a:lvl8pPr>
            <a:lvl9pPr marL="3282330" marR="0" lvl="8" indent="-5729" algn="l" rtl="0">
              <a:spcBef>
                <a:spcPts val="0"/>
              </a:spcBef>
              <a:buNone/>
              <a:defRPr sz="16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839152" y="6356355"/>
            <a:ext cx="2742485"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Arial"/>
                <a:ea typeface="Arial"/>
                <a:cs typeface="Arial"/>
                <a:sym typeface="Arial"/>
              </a:rPr>
              <a:t>‹#›</a:t>
            </a:fld>
            <a:endParaRPr lang="en-US" sz="1200" b="0" i="0" u="none" strike="noStrike" cap="none">
              <a:solidFill>
                <a:srgbClr val="888888"/>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5" r:id="rId5"/>
    <p:sldLayoutId id="2147483663" r:id="rId6"/>
    <p:sldLayoutId id="2147483665"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veerapen@broadinstitute.org" TargetMode="External"/><Relationship Id="rId7"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7.xml"/><Relationship Id="rId4" Type="http://schemas.openxmlformats.org/officeDocument/2006/relationships/image" Target="../media/image30.tiff"/></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33.tiff"/><Relationship Id="rId7"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0.png"/><Relationship Id="rId4" Type="http://schemas.openxmlformats.org/officeDocument/2006/relationships/image" Target="../media/image180.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www.ncbi.nlm.nih.gov/snp/rs140753406" TargetMode="External"/><Relationship Id="rId4" Type="http://schemas.openxmlformats.org/officeDocument/2006/relationships/hyperlink" Target="https://www.ncbi.nlm.nih.gov/gene/81490"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tiff"/><Relationship Id="rId7" Type="http://schemas.openxmlformats.org/officeDocument/2006/relationships/diagramColors" Target="../diagrams/colors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9.tiff"/><Relationship Id="rId5" Type="http://schemas.openxmlformats.org/officeDocument/2006/relationships/image" Target="../media/image45.jpeg"/><Relationship Id="rId4" Type="http://schemas.openxmlformats.org/officeDocument/2006/relationships/image" Target="../media/image44.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3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49.png"/><Relationship Id="rId5" Type="http://schemas.microsoft.com/office/2007/relationships/hdphoto" Target="../media/hdphoto1.wdp"/><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mailto:veerapen@broadinstitute.org" TargetMode="External"/><Relationship Id="rId7" Type="http://schemas.openxmlformats.org/officeDocument/2006/relationships/image" Target="../media/image4.tif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3.tiff"/><Relationship Id="rId5"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image" Target="../media/image55.tiff"/></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9.tiff"/><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hyperlink" Target="https://www.ncbi.nlm.nih.gov/gene/51317" TargetMode="External"/><Relationship Id="rId3" Type="http://schemas.openxmlformats.org/officeDocument/2006/relationships/image" Target="../media/image71.png"/><Relationship Id="rId7" Type="http://schemas.openxmlformats.org/officeDocument/2006/relationships/hyperlink" Target="https://www.ncbi.nlm.nih.gov/snp/rs140012985"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www.ncbi.nlm.nih.gov/gene/6197" TargetMode="External"/><Relationship Id="rId5" Type="http://schemas.openxmlformats.org/officeDocument/2006/relationships/hyperlink" Target="https://www.ncbi.nlm.nih.gov/snp/rs12364441" TargetMode="External"/><Relationship Id="rId4" Type="http://schemas.openxmlformats.org/officeDocument/2006/relationships/hyperlink" Target="https://www.ncbi.nlm.nih.gov/gene/3105"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tif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s://www.snpedia.com/index.php/Special:FormEdit/Gene/HLA-DQB1-AS1"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 Id="rId9" Type="http://schemas.openxmlformats.org/officeDocument/2006/relationships/image" Target="../media/image9.tiff"/></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prstGeom prst="rect">
            <a:avLst/>
          </a:prstGeom>
        </p:spPr>
        <p:txBody>
          <a:bodyPr wrap="square" lIns="91425" tIns="91425" rIns="91425" bIns="91425" anchor="b" anchorCtr="0">
            <a:noAutofit/>
          </a:bodyPr>
          <a:lstStyle/>
          <a:p>
            <a:pPr algn="ctr"/>
            <a:r>
              <a:rPr lang="en-US" sz="3800" b="1" dirty="0"/>
              <a:t>Leveraging the Genetic Contribution of Drug Use Patterns From </a:t>
            </a:r>
            <a:r>
              <a:rPr lang="en-US" sz="3600" b="1" dirty="0"/>
              <a:t>42,776,151</a:t>
            </a:r>
            <a:r>
              <a:rPr lang="en-US" sz="3800" b="1" dirty="0"/>
              <a:t> Purchases in the Finnish National Drug Registry</a:t>
            </a:r>
          </a:p>
        </p:txBody>
      </p:sp>
      <p:sp>
        <p:nvSpPr>
          <p:cNvPr id="78" name="Shape 78"/>
          <p:cNvSpPr txBox="1">
            <a:spLocks noGrp="1"/>
          </p:cNvSpPr>
          <p:nvPr>
            <p:ph type="body" idx="1"/>
          </p:nvPr>
        </p:nvSpPr>
        <p:spPr>
          <a:prstGeom prst="rect">
            <a:avLst/>
          </a:prstGeom>
        </p:spPr>
        <p:txBody>
          <a:bodyPr wrap="square" lIns="91425" tIns="91425" rIns="91425" bIns="91425" anchor="t" anchorCtr="0">
            <a:noAutofit/>
          </a:bodyPr>
          <a:lstStyle/>
          <a:p>
            <a:pPr algn="ctr"/>
            <a:r>
              <a:rPr lang="en-US" sz="2800" b="1" dirty="0"/>
              <a:t>Novartis Interview for Human Genetics Data Scientist, </a:t>
            </a:r>
          </a:p>
          <a:p>
            <a:pPr algn="ctr"/>
            <a:r>
              <a:rPr lang="en-US" sz="2800" b="1" dirty="0"/>
              <a:t>Chemical Biology and Therapeutics</a:t>
            </a:r>
          </a:p>
          <a:p>
            <a:pPr algn="ctr"/>
            <a:r>
              <a:rPr lang="en-US" sz="2800" dirty="0"/>
              <a:t>November 24</a:t>
            </a:r>
            <a:r>
              <a:rPr lang="en-US" sz="2800" baseline="30000" dirty="0"/>
              <a:t>th</a:t>
            </a:r>
            <a:r>
              <a:rPr lang="en-US" sz="2800" dirty="0"/>
              <a:t>, 2021</a:t>
            </a:r>
          </a:p>
        </p:txBody>
      </p:sp>
      <p:sp>
        <p:nvSpPr>
          <p:cNvPr id="80" name="Shape 80"/>
          <p:cNvSpPr txBox="1"/>
          <p:nvPr/>
        </p:nvSpPr>
        <p:spPr>
          <a:xfrm>
            <a:off x="9215156" y="5930394"/>
            <a:ext cx="2939100" cy="817800"/>
          </a:xfrm>
          <a:prstGeom prst="rect">
            <a:avLst/>
          </a:prstGeom>
          <a:noFill/>
          <a:ln>
            <a:noFill/>
          </a:ln>
        </p:spPr>
        <p:txBody>
          <a:bodyPr wrap="square" lIns="91425" tIns="91425" rIns="91425" bIns="91425" anchor="b" anchorCtr="0">
            <a:noAutofit/>
          </a:bodyPr>
          <a:lstStyle/>
          <a:p>
            <a:pPr lvl="0" algn="r" rtl="0">
              <a:spcBef>
                <a:spcPts val="0"/>
              </a:spcBef>
              <a:buNone/>
            </a:pPr>
            <a:r>
              <a:rPr lang="en-US" dirty="0"/>
              <a:t>@</a:t>
            </a:r>
            <a:r>
              <a:rPr lang="en-US" dirty="0" err="1"/>
              <a:t>mkveerpn</a:t>
            </a:r>
            <a:r>
              <a:rPr lang="en-US" dirty="0"/>
              <a:t> </a:t>
            </a:r>
          </a:p>
          <a:p>
            <a:pPr lvl="0" algn="r" rtl="0">
              <a:spcBef>
                <a:spcPts val="0"/>
              </a:spcBef>
              <a:buNone/>
            </a:pPr>
            <a:r>
              <a:rPr lang="en-US" dirty="0">
                <a:hlinkClick r:id="rId3"/>
              </a:rPr>
              <a:t>veerapen@broadinstitute.org</a:t>
            </a:r>
            <a:endParaRPr lang="en-US" dirty="0"/>
          </a:p>
          <a:p>
            <a:pPr lvl="0" algn="r" rtl="0">
              <a:spcBef>
                <a:spcPts val="0"/>
              </a:spcBef>
              <a:buNone/>
            </a:pPr>
            <a:r>
              <a:rPr lang="en-US" dirty="0"/>
              <a:t>#</a:t>
            </a:r>
            <a:r>
              <a:rPr lang="en-US" dirty="0" err="1"/>
              <a:t>ATGUstrong</a:t>
            </a:r>
            <a:endParaRPr lang="en-US" dirty="0"/>
          </a:p>
        </p:txBody>
      </p:sp>
      <p:pic>
        <p:nvPicPr>
          <p:cNvPr id="15364" name="Picture 4" descr="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643" y="6031655"/>
            <a:ext cx="1176521" cy="219325"/>
          </a:xfrm>
          <a:prstGeom prst="rect">
            <a:avLst/>
          </a:prstGeom>
          <a:noFill/>
          <a:extLst>
            <a:ext uri="{909E8E84-426E-40DD-AFC4-6F175D3DCCD1}">
              <a14:hiddenFill xmlns:a14="http://schemas.microsoft.com/office/drawing/2010/main">
                <a:solidFill>
                  <a:srgbClr val="FFFFFF"/>
                </a:solidFill>
              </a14:hiddenFill>
            </a:ext>
          </a:extLst>
        </p:spPr>
      </p:pic>
      <p:pic>
        <p:nvPicPr>
          <p:cNvPr id="11" name="Shape 66">
            <a:extLst>
              <a:ext uri="{FF2B5EF4-FFF2-40B4-BE49-F238E27FC236}">
                <a16:creationId xmlns:a16="http://schemas.microsoft.com/office/drawing/2014/main" id="{056A9968-FD44-644B-BDA3-4E0502B662AB}"/>
              </a:ext>
            </a:extLst>
          </p:cNvPr>
          <p:cNvPicPr preferRelativeResize="0"/>
          <p:nvPr/>
        </p:nvPicPr>
        <p:blipFill rotWithShape="1">
          <a:blip r:embed="rId5">
            <a:alphaModFix/>
          </a:blip>
          <a:srcRect/>
          <a:stretch/>
        </p:blipFill>
        <p:spPr>
          <a:xfrm>
            <a:off x="9860535" y="203672"/>
            <a:ext cx="2158170" cy="752888"/>
          </a:xfrm>
          <a:prstGeom prst="rect">
            <a:avLst/>
          </a:prstGeom>
          <a:solidFill>
            <a:schemeClr val="lt1"/>
          </a:solidFill>
          <a:ln>
            <a:noFill/>
          </a:ln>
        </p:spPr>
      </p:pic>
      <p:sp>
        <p:nvSpPr>
          <p:cNvPr id="6" name="TextBox 5">
            <a:extLst>
              <a:ext uri="{FF2B5EF4-FFF2-40B4-BE49-F238E27FC236}">
                <a16:creationId xmlns:a16="http://schemas.microsoft.com/office/drawing/2014/main" id="{50124D9E-9D60-4941-AA23-27B6E0972188}"/>
              </a:ext>
            </a:extLst>
          </p:cNvPr>
          <p:cNvSpPr txBox="1"/>
          <p:nvPr/>
        </p:nvSpPr>
        <p:spPr>
          <a:xfrm>
            <a:off x="34569" y="5934670"/>
            <a:ext cx="2736647" cy="1200329"/>
          </a:xfrm>
          <a:prstGeom prst="rect">
            <a:avLst/>
          </a:prstGeom>
          <a:noFill/>
        </p:spPr>
        <p:txBody>
          <a:bodyPr wrap="none" rtlCol="0">
            <a:spAutoFit/>
          </a:bodyPr>
          <a:lstStyle/>
          <a:p>
            <a:r>
              <a:rPr lang="en-US" sz="1800" dirty="0"/>
              <a:t>Kumar Veerapen, PhD</a:t>
            </a:r>
          </a:p>
          <a:p>
            <a:r>
              <a:rPr lang="en-US" sz="1800" i="1" dirty="0"/>
              <a:t>Computational Scientist I</a:t>
            </a:r>
          </a:p>
          <a:p>
            <a:r>
              <a:rPr lang="en-US" sz="1800" dirty="0"/>
              <a:t>Daly and Neale labs</a:t>
            </a:r>
          </a:p>
          <a:p>
            <a:endParaRPr lang="en-US" sz="1800" dirty="0"/>
          </a:p>
        </p:txBody>
      </p:sp>
      <p:pic>
        <p:nvPicPr>
          <p:cNvPr id="2" name="Picture 1">
            <a:extLst>
              <a:ext uri="{FF2B5EF4-FFF2-40B4-BE49-F238E27FC236}">
                <a16:creationId xmlns:a16="http://schemas.microsoft.com/office/drawing/2014/main" id="{6E4732B1-3236-594F-9952-249B59A60F16}"/>
              </a:ext>
            </a:extLst>
          </p:cNvPr>
          <p:cNvPicPr>
            <a:picLocks noChangeAspect="1"/>
          </p:cNvPicPr>
          <p:nvPr/>
        </p:nvPicPr>
        <p:blipFill rotWithShape="1">
          <a:blip r:embed="rId6"/>
          <a:srcRect l="9042" t="20214" r="9154" b="16300"/>
          <a:stretch/>
        </p:blipFill>
        <p:spPr>
          <a:xfrm>
            <a:off x="9476423" y="6267364"/>
            <a:ext cx="264320" cy="205133"/>
          </a:xfrm>
          <a:prstGeom prst="rect">
            <a:avLst/>
          </a:prstGeom>
        </p:spPr>
      </p:pic>
      <p:pic>
        <p:nvPicPr>
          <p:cNvPr id="7" name="Picture 6">
            <a:extLst>
              <a:ext uri="{FF2B5EF4-FFF2-40B4-BE49-F238E27FC236}">
                <a16:creationId xmlns:a16="http://schemas.microsoft.com/office/drawing/2014/main" id="{6FF88975-0C7D-9044-9E46-692EE63C7377}"/>
              </a:ext>
            </a:extLst>
          </p:cNvPr>
          <p:cNvPicPr>
            <a:picLocks noChangeAspect="1"/>
          </p:cNvPicPr>
          <p:nvPr/>
        </p:nvPicPr>
        <p:blipFill rotWithShape="1">
          <a:blip r:embed="rId7"/>
          <a:srcRect l="8885" t="34009" r="11005" b="32677"/>
          <a:stretch/>
        </p:blipFill>
        <p:spPr>
          <a:xfrm>
            <a:off x="4843007" y="55385"/>
            <a:ext cx="2502810" cy="1045029"/>
          </a:xfrm>
          <a:prstGeom prst="rect">
            <a:avLst/>
          </a:prstGeom>
        </p:spPr>
      </p:pic>
      <p:pic>
        <p:nvPicPr>
          <p:cNvPr id="16" name="Picture 4" descr="mage result for massachusetts general hospital">
            <a:extLst>
              <a:ext uri="{FF2B5EF4-FFF2-40B4-BE49-F238E27FC236}">
                <a16:creationId xmlns:a16="http://schemas.microsoft.com/office/drawing/2014/main" id="{CF5E9BE7-4310-944C-B42C-7753EEC99E1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470" y="324519"/>
            <a:ext cx="2740424" cy="5582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88B6E-08C9-F648-85E2-96E50875053A}"/>
              </a:ext>
            </a:extLst>
          </p:cNvPr>
          <p:cNvSpPr>
            <a:spLocks noGrp="1"/>
          </p:cNvSpPr>
          <p:nvPr>
            <p:ph type="title"/>
          </p:nvPr>
        </p:nvSpPr>
        <p:spPr/>
        <p:txBody>
          <a:bodyPr/>
          <a:lstStyle/>
          <a:p>
            <a:r>
              <a:rPr lang="en-US" b="1" dirty="0"/>
              <a:t>Along with Genotype Data, Many Other Things Make an Endpoint?</a:t>
            </a:r>
          </a:p>
        </p:txBody>
      </p:sp>
      <p:grpSp>
        <p:nvGrpSpPr>
          <p:cNvPr id="22" name="Group 21">
            <a:extLst>
              <a:ext uri="{FF2B5EF4-FFF2-40B4-BE49-F238E27FC236}">
                <a16:creationId xmlns:a16="http://schemas.microsoft.com/office/drawing/2014/main" id="{433268B0-260D-C447-A510-4EA293C9C734}"/>
              </a:ext>
            </a:extLst>
          </p:cNvPr>
          <p:cNvGrpSpPr/>
          <p:nvPr/>
        </p:nvGrpSpPr>
        <p:grpSpPr>
          <a:xfrm>
            <a:off x="4875069" y="2964282"/>
            <a:ext cx="2433484" cy="2213754"/>
            <a:chOff x="4875069" y="3082269"/>
            <a:chExt cx="2433484" cy="2213754"/>
          </a:xfrm>
        </p:grpSpPr>
        <p:pic>
          <p:nvPicPr>
            <p:cNvPr id="15" name="Picture 14">
              <a:extLst>
                <a:ext uri="{FF2B5EF4-FFF2-40B4-BE49-F238E27FC236}">
                  <a16:creationId xmlns:a16="http://schemas.microsoft.com/office/drawing/2014/main" id="{D238791D-C660-0543-9B45-DDF56F0FAB5E}"/>
                </a:ext>
              </a:extLst>
            </p:cNvPr>
            <p:cNvPicPr>
              <a:picLocks noChangeAspect="1"/>
            </p:cNvPicPr>
            <p:nvPr/>
          </p:nvPicPr>
          <p:blipFill rotWithShape="1">
            <a:blip r:embed="rId3"/>
            <a:srcRect t="22340" r="24326" b="29132"/>
            <a:stretch/>
          </p:blipFill>
          <p:spPr>
            <a:xfrm>
              <a:off x="4996402" y="3479703"/>
              <a:ext cx="1990841" cy="777352"/>
            </a:xfrm>
            <a:prstGeom prst="rect">
              <a:avLst/>
            </a:prstGeom>
          </p:spPr>
        </p:pic>
        <p:sp>
          <p:nvSpPr>
            <p:cNvPr id="16" name="TextBox 15">
              <a:extLst>
                <a:ext uri="{FF2B5EF4-FFF2-40B4-BE49-F238E27FC236}">
                  <a16:creationId xmlns:a16="http://schemas.microsoft.com/office/drawing/2014/main" id="{7DD50BF4-CB13-A642-9267-4BF470F8E042}"/>
                </a:ext>
              </a:extLst>
            </p:cNvPr>
            <p:cNvSpPr txBox="1"/>
            <p:nvPr/>
          </p:nvSpPr>
          <p:spPr>
            <a:xfrm>
              <a:off x="5043695" y="4189146"/>
              <a:ext cx="2186817" cy="584647"/>
            </a:xfrm>
            <a:prstGeom prst="rect">
              <a:avLst/>
            </a:prstGeom>
            <a:noFill/>
          </p:spPr>
          <p:txBody>
            <a:bodyPr wrap="none" rtlCol="0">
              <a:spAutoFit/>
            </a:bodyPr>
            <a:lstStyle/>
            <a:p>
              <a:r>
                <a:rPr lang="fi-FI" sz="3199" b="1" dirty="0" err="1">
                  <a:solidFill>
                    <a:schemeClr val="accent1"/>
                  </a:solidFill>
                  <a:latin typeface="Arial" panose="020B0604020202020204" pitchFamily="34" charset="0"/>
                  <a:ea typeface="Helvetica Neue" panose="02000503000000020004" pitchFamily="2" charset="0"/>
                  <a:cs typeface="Arial" panose="020B0604020202020204" pitchFamily="34" charset="0"/>
                </a:rPr>
                <a:t>Endpoints</a:t>
              </a:r>
              <a:endParaRPr lang="fi-FI" sz="3199" b="1" dirty="0">
                <a:solidFill>
                  <a:schemeClr val="accent1"/>
                </a:solidFill>
                <a:latin typeface="Arial" panose="020B0604020202020204" pitchFamily="34" charset="0"/>
                <a:ea typeface="Helvetica Neue" panose="02000503000000020004" pitchFamily="2" charset="0"/>
                <a:cs typeface="Arial" panose="020B0604020202020204" pitchFamily="34" charset="0"/>
              </a:endParaRPr>
            </a:p>
          </p:txBody>
        </p:sp>
        <p:sp>
          <p:nvSpPr>
            <p:cNvPr id="17" name="Oval 16">
              <a:extLst>
                <a:ext uri="{FF2B5EF4-FFF2-40B4-BE49-F238E27FC236}">
                  <a16:creationId xmlns:a16="http://schemas.microsoft.com/office/drawing/2014/main" id="{5EE683BC-409D-164B-91BD-2645F5319BD8}"/>
                </a:ext>
              </a:extLst>
            </p:cNvPr>
            <p:cNvSpPr/>
            <p:nvPr/>
          </p:nvSpPr>
          <p:spPr>
            <a:xfrm>
              <a:off x="4875069" y="3082269"/>
              <a:ext cx="2433484" cy="221375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grpSp>
      <p:sp>
        <p:nvSpPr>
          <p:cNvPr id="26" name="Rectangle 25">
            <a:extLst>
              <a:ext uri="{FF2B5EF4-FFF2-40B4-BE49-F238E27FC236}">
                <a16:creationId xmlns:a16="http://schemas.microsoft.com/office/drawing/2014/main" id="{A8811F96-341E-764F-8754-9AB4CF2D8056}"/>
              </a:ext>
            </a:extLst>
          </p:cNvPr>
          <p:cNvSpPr/>
          <p:nvPr/>
        </p:nvSpPr>
        <p:spPr>
          <a:xfrm>
            <a:off x="0" y="5503916"/>
            <a:ext cx="3023419" cy="1384995"/>
          </a:xfrm>
          <a:prstGeom prst="rect">
            <a:avLst/>
          </a:prstGeom>
        </p:spPr>
        <p:txBody>
          <a:bodyPr wrap="square">
            <a:spAutoFit/>
          </a:bodyPr>
          <a:lstStyle/>
          <a:p>
            <a:r>
              <a:rPr lang="en-US" sz="1200" i="1" dirty="0">
                <a:solidFill>
                  <a:srgbClr val="3C4043"/>
                </a:solidFill>
                <a:latin typeface="Roboto"/>
              </a:rPr>
              <a:t>Notes</a:t>
            </a:r>
            <a:r>
              <a:rPr lang="en-US" sz="1200" dirty="0">
                <a:solidFill>
                  <a:srgbClr val="3C4043"/>
                </a:solidFill>
                <a:latin typeface="Roboto"/>
              </a:rPr>
              <a:t>: </a:t>
            </a:r>
          </a:p>
          <a:p>
            <a:r>
              <a:rPr lang="en-US" sz="1200" dirty="0">
                <a:solidFill>
                  <a:srgbClr val="3C4043"/>
                </a:solidFill>
                <a:latin typeface="Roboto"/>
              </a:rPr>
              <a:t>HILMO -- Social Welfare and Health Care</a:t>
            </a:r>
          </a:p>
          <a:p>
            <a:r>
              <a:rPr lang="en-US" sz="1200" dirty="0">
                <a:solidFill>
                  <a:srgbClr val="3C4043"/>
                </a:solidFill>
                <a:latin typeface="Roboto"/>
              </a:rPr>
              <a:t>CPT -- Current Procedural Terminology</a:t>
            </a:r>
          </a:p>
          <a:p>
            <a:r>
              <a:rPr lang="en-US" sz="1200" dirty="0">
                <a:solidFill>
                  <a:srgbClr val="3C4043"/>
                </a:solidFill>
                <a:latin typeface="Roboto"/>
              </a:rPr>
              <a:t>KELA --  KELA -- </a:t>
            </a:r>
            <a:r>
              <a:rPr lang="en-US" sz="1200" dirty="0"/>
              <a:t>Social Insurance </a:t>
            </a:r>
          </a:p>
          <a:p>
            <a:r>
              <a:rPr lang="en-US" sz="1200" dirty="0"/>
              <a:t>	Institution (</a:t>
            </a:r>
            <a:r>
              <a:rPr lang="en-US" sz="1200" dirty="0">
                <a:solidFill>
                  <a:srgbClr val="3C4043"/>
                </a:solidFill>
                <a:latin typeface="Roboto"/>
              </a:rPr>
              <a:t>Social Security)</a:t>
            </a:r>
          </a:p>
          <a:p>
            <a:r>
              <a:rPr lang="en-US" sz="1200" dirty="0">
                <a:solidFill>
                  <a:srgbClr val="3C4043"/>
                </a:solidFill>
                <a:latin typeface="Roboto"/>
              </a:rPr>
              <a:t>ATC – </a:t>
            </a:r>
            <a:r>
              <a:rPr lang="en-US" sz="1200" dirty="0">
                <a:solidFill>
                  <a:srgbClr val="212529"/>
                </a:solidFill>
                <a:latin typeface="-apple-system"/>
              </a:rPr>
              <a:t>Anatomical Therapeutic Chemical </a:t>
            </a:r>
            <a:endParaRPr lang="en-US" sz="1200" dirty="0">
              <a:solidFill>
                <a:srgbClr val="3C4043"/>
              </a:solidFill>
              <a:latin typeface="Roboto"/>
            </a:endParaRPr>
          </a:p>
          <a:p>
            <a:r>
              <a:rPr lang="en-US" sz="1200" dirty="0">
                <a:solidFill>
                  <a:srgbClr val="3C4043"/>
                </a:solidFill>
                <a:latin typeface="Roboto"/>
              </a:rPr>
              <a:t>VNR – Nordic Article Number </a:t>
            </a:r>
          </a:p>
        </p:txBody>
      </p:sp>
      <p:grpSp>
        <p:nvGrpSpPr>
          <p:cNvPr id="36" name="Group 35">
            <a:extLst>
              <a:ext uri="{FF2B5EF4-FFF2-40B4-BE49-F238E27FC236}">
                <a16:creationId xmlns:a16="http://schemas.microsoft.com/office/drawing/2014/main" id="{D041EFFD-C94A-3B40-9BD3-6EDC1BED7F93}"/>
              </a:ext>
            </a:extLst>
          </p:cNvPr>
          <p:cNvGrpSpPr/>
          <p:nvPr/>
        </p:nvGrpSpPr>
        <p:grpSpPr>
          <a:xfrm>
            <a:off x="2557864" y="1421948"/>
            <a:ext cx="2765897" cy="1781599"/>
            <a:chOff x="2557864" y="1421948"/>
            <a:chExt cx="2765897" cy="1781599"/>
          </a:xfrm>
        </p:grpSpPr>
        <p:sp>
          <p:nvSpPr>
            <p:cNvPr id="23" name="Rounded Rectangle 22">
              <a:extLst>
                <a:ext uri="{FF2B5EF4-FFF2-40B4-BE49-F238E27FC236}">
                  <a16:creationId xmlns:a16="http://schemas.microsoft.com/office/drawing/2014/main" id="{C7F28875-99A9-0943-85BC-994EE564505A}"/>
                </a:ext>
              </a:extLst>
            </p:cNvPr>
            <p:cNvSpPr/>
            <p:nvPr/>
          </p:nvSpPr>
          <p:spPr>
            <a:xfrm>
              <a:off x="2557864" y="1421948"/>
              <a:ext cx="2433483" cy="1268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Cancer Registry</a:t>
              </a:r>
              <a:endParaRPr lang="en-US" dirty="0"/>
            </a:p>
            <a:p>
              <a:pPr algn="ctr"/>
              <a:r>
                <a:rPr lang="en-US" dirty="0"/>
                <a:t>(n = 46,876)</a:t>
              </a:r>
            </a:p>
            <a:p>
              <a:pPr algn="ctr"/>
              <a:r>
                <a:rPr lang="fi-FI" dirty="0">
                  <a:latin typeface="Helvetica Neue" panose="02000503000000020004" pitchFamily="2" charset="0"/>
                  <a:ea typeface="Helvetica Neue" panose="02000503000000020004" pitchFamily="2" charset="0"/>
                  <a:cs typeface="Helvetica Neue" panose="02000503000000020004" pitchFamily="2" charset="0"/>
                </a:rPr>
                <a:t>(1953 to 2016)</a:t>
              </a:r>
            </a:p>
            <a:p>
              <a:pPr algn="ctr"/>
              <a:r>
                <a:rPr lang="en-US" i="1" dirty="0"/>
                <a:t>Morphology and Topology (</a:t>
              </a:r>
              <a:r>
                <a:rPr lang="fi-FI" i="1" dirty="0">
                  <a:latin typeface="Helvetica Neue" panose="02000503000000020004" pitchFamily="2" charset="0"/>
                  <a:ea typeface="Helvetica Neue" panose="02000503000000020004" pitchFamily="2" charset="0"/>
                  <a:cs typeface="Helvetica Neue" panose="02000503000000020004" pitchFamily="2" charset="0"/>
                </a:rPr>
                <a:t>ICD-O-3</a:t>
              </a:r>
              <a:r>
                <a:rPr lang="en-US" i="1" dirty="0"/>
                <a:t>) </a:t>
              </a:r>
            </a:p>
          </p:txBody>
        </p:sp>
        <p:sp>
          <p:nvSpPr>
            <p:cNvPr id="30" name="Right Arrow 29">
              <a:extLst>
                <a:ext uri="{FF2B5EF4-FFF2-40B4-BE49-F238E27FC236}">
                  <a16:creationId xmlns:a16="http://schemas.microsoft.com/office/drawing/2014/main" id="{0B61C1AF-A02F-D044-B423-9FA20842BDBC}"/>
                </a:ext>
              </a:extLst>
            </p:cNvPr>
            <p:cNvSpPr/>
            <p:nvPr/>
          </p:nvSpPr>
          <p:spPr>
            <a:xfrm rot="2593397">
              <a:off x="4851813" y="2694257"/>
              <a:ext cx="471948" cy="509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A010BCDF-5F72-2D49-849E-304FC1EDF31A}"/>
              </a:ext>
            </a:extLst>
          </p:cNvPr>
          <p:cNvGrpSpPr/>
          <p:nvPr/>
        </p:nvGrpSpPr>
        <p:grpSpPr>
          <a:xfrm>
            <a:off x="816078" y="3504775"/>
            <a:ext cx="3698640" cy="1268586"/>
            <a:chOff x="816078" y="3504775"/>
            <a:chExt cx="3698640" cy="1268586"/>
          </a:xfrm>
        </p:grpSpPr>
        <p:sp>
          <p:nvSpPr>
            <p:cNvPr id="24" name="Rounded Rectangle 23">
              <a:extLst>
                <a:ext uri="{FF2B5EF4-FFF2-40B4-BE49-F238E27FC236}">
                  <a16:creationId xmlns:a16="http://schemas.microsoft.com/office/drawing/2014/main" id="{6AE3AD02-D1E7-2349-9216-BA26D1482224}"/>
                </a:ext>
              </a:extLst>
            </p:cNvPr>
            <p:cNvSpPr/>
            <p:nvPr/>
          </p:nvSpPr>
          <p:spPr>
            <a:xfrm>
              <a:off x="816078" y="3504775"/>
              <a:ext cx="2433483" cy="1268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Causes of Death</a:t>
              </a:r>
              <a:endParaRPr lang="en-US" dirty="0"/>
            </a:p>
            <a:p>
              <a:pPr algn="ctr"/>
              <a:r>
                <a:rPr lang="en-US" dirty="0"/>
                <a:t>(n = 35,145)</a:t>
              </a:r>
            </a:p>
            <a:p>
              <a:pPr algn="ctr"/>
              <a:r>
                <a:rPr lang="fi-FI" dirty="0">
                  <a:latin typeface="Helvetica Neue" panose="02000503000000020004" pitchFamily="2" charset="0"/>
                  <a:ea typeface="Helvetica Neue" panose="02000503000000020004" pitchFamily="2" charset="0"/>
                  <a:cs typeface="Helvetica Neue" panose="02000503000000020004" pitchFamily="2" charset="0"/>
                </a:rPr>
                <a:t>(1966 to 2017)</a:t>
              </a:r>
            </a:p>
            <a:p>
              <a:pPr algn="ctr"/>
              <a:r>
                <a:rPr lang="fi-FI" i="1" dirty="0">
                  <a:latin typeface="Helvetica Neue" panose="02000503000000020004" pitchFamily="2" charset="0"/>
                  <a:ea typeface="Helvetica Neue" panose="02000503000000020004" pitchFamily="2" charset="0"/>
                  <a:cs typeface="Helvetica Neue" panose="02000503000000020004" pitchFamily="2" charset="0"/>
                </a:rPr>
                <a:t>ICD 8/9/10</a:t>
              </a:r>
              <a:endParaRPr lang="en-US" i="1" dirty="0"/>
            </a:p>
          </p:txBody>
        </p:sp>
        <p:sp>
          <p:nvSpPr>
            <p:cNvPr id="31" name="Right Arrow 30">
              <a:extLst>
                <a:ext uri="{FF2B5EF4-FFF2-40B4-BE49-F238E27FC236}">
                  <a16:creationId xmlns:a16="http://schemas.microsoft.com/office/drawing/2014/main" id="{69D5EB4F-CD9A-E343-9101-EEFD609AB331}"/>
                </a:ext>
              </a:extLst>
            </p:cNvPr>
            <p:cNvSpPr/>
            <p:nvPr/>
          </p:nvSpPr>
          <p:spPr>
            <a:xfrm>
              <a:off x="3556984" y="3848963"/>
              <a:ext cx="957734" cy="509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3A55230F-C716-F044-B6C2-EFE245F486BC}"/>
              </a:ext>
            </a:extLst>
          </p:cNvPr>
          <p:cNvGrpSpPr/>
          <p:nvPr/>
        </p:nvGrpSpPr>
        <p:grpSpPr>
          <a:xfrm>
            <a:off x="7403368" y="4401162"/>
            <a:ext cx="3969379" cy="1669183"/>
            <a:chOff x="7403368" y="4401162"/>
            <a:chExt cx="3969379" cy="1669183"/>
          </a:xfrm>
        </p:grpSpPr>
        <p:sp>
          <p:nvSpPr>
            <p:cNvPr id="28" name="Rounded Rectangle 27">
              <a:extLst>
                <a:ext uri="{FF2B5EF4-FFF2-40B4-BE49-F238E27FC236}">
                  <a16:creationId xmlns:a16="http://schemas.microsoft.com/office/drawing/2014/main" id="{0A39061F-8D5C-B247-B9EE-1D552AF30850}"/>
                </a:ext>
              </a:extLst>
            </p:cNvPr>
            <p:cNvSpPr/>
            <p:nvPr/>
          </p:nvSpPr>
          <p:spPr>
            <a:xfrm>
              <a:off x="8455916" y="4586150"/>
              <a:ext cx="2916831" cy="1484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Outpatient Clinics</a:t>
              </a:r>
              <a:endParaRPr lang="en-US" dirty="0"/>
            </a:p>
            <a:p>
              <a:pPr algn="ctr"/>
              <a:r>
                <a:rPr lang="en-US" dirty="0"/>
                <a:t>(n= 4,155,526 procedures; </a:t>
              </a:r>
            </a:p>
            <a:p>
              <a:pPr algn="ctr"/>
              <a:r>
                <a:rPr lang="en-US" dirty="0"/>
                <a:t>10,902,854 specialist; </a:t>
              </a:r>
            </a:p>
            <a:p>
              <a:pPr algn="ctr"/>
              <a:r>
                <a:rPr lang="en-US" dirty="0"/>
                <a:t>21,496,596 primary out)</a:t>
              </a:r>
            </a:p>
            <a:p>
              <a:pPr algn="ctr"/>
              <a:r>
                <a:rPr lang="fi-FI" dirty="0">
                  <a:latin typeface="Helvetica Neue" panose="02000503000000020004" pitchFamily="2" charset="0"/>
                  <a:ea typeface="Helvetica Neue" panose="02000503000000020004" pitchFamily="2" charset="0"/>
                  <a:cs typeface="Helvetica Neue" panose="02000503000000020004" pitchFamily="2" charset="0"/>
                </a:rPr>
                <a:t>(1998 to 2017)</a:t>
              </a:r>
            </a:p>
            <a:p>
              <a:pPr algn="ctr"/>
              <a:r>
                <a:rPr lang="en-US" i="1" dirty="0"/>
                <a:t>Procedures (CPT) and Diagnosis (ICD 9/10)</a:t>
              </a:r>
            </a:p>
          </p:txBody>
        </p:sp>
        <p:sp>
          <p:nvSpPr>
            <p:cNvPr id="32" name="Right Arrow 31">
              <a:extLst>
                <a:ext uri="{FF2B5EF4-FFF2-40B4-BE49-F238E27FC236}">
                  <a16:creationId xmlns:a16="http://schemas.microsoft.com/office/drawing/2014/main" id="{6AAD7810-20F9-E34A-B66C-EC6BF63D2547}"/>
                </a:ext>
              </a:extLst>
            </p:cNvPr>
            <p:cNvSpPr/>
            <p:nvPr/>
          </p:nvSpPr>
          <p:spPr>
            <a:xfrm rot="12351493">
              <a:off x="7403368" y="4401162"/>
              <a:ext cx="957734" cy="509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2768E8BE-8312-6041-AB73-6603CF4237C1}"/>
              </a:ext>
            </a:extLst>
          </p:cNvPr>
          <p:cNvGrpSpPr/>
          <p:nvPr/>
        </p:nvGrpSpPr>
        <p:grpSpPr>
          <a:xfrm>
            <a:off x="7069757" y="1502615"/>
            <a:ext cx="3277618" cy="1969184"/>
            <a:chOff x="7069757" y="1502615"/>
            <a:chExt cx="3277618" cy="1969184"/>
          </a:xfrm>
        </p:grpSpPr>
        <p:sp>
          <p:nvSpPr>
            <p:cNvPr id="29" name="Rounded Rectangle 28">
              <a:extLst>
                <a:ext uri="{FF2B5EF4-FFF2-40B4-BE49-F238E27FC236}">
                  <a16:creationId xmlns:a16="http://schemas.microsoft.com/office/drawing/2014/main" id="{EE135CE7-05EB-974A-9EB5-70667FE18E58}"/>
                </a:ext>
              </a:extLst>
            </p:cNvPr>
            <p:cNvSpPr/>
            <p:nvPr/>
          </p:nvSpPr>
          <p:spPr>
            <a:xfrm>
              <a:off x="7430544" y="1502615"/>
              <a:ext cx="2916831" cy="14841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Drug Registry (KELA)</a:t>
              </a:r>
              <a:endParaRPr lang="en-US" dirty="0"/>
            </a:p>
            <a:p>
              <a:pPr algn="ctr"/>
              <a:r>
                <a:rPr lang="en-US" dirty="0"/>
                <a:t>(n = 42,776,151 purchases; 310,152 reimbursements)</a:t>
              </a:r>
            </a:p>
            <a:p>
              <a:pPr algn="ctr"/>
              <a:r>
                <a:rPr lang="fi-FI" dirty="0">
                  <a:latin typeface="Helvetica Neue" panose="02000503000000020004" pitchFamily="2" charset="0"/>
                  <a:ea typeface="Helvetica Neue" panose="02000503000000020004" pitchFamily="2" charset="0"/>
                  <a:cs typeface="Helvetica Neue" panose="02000503000000020004" pitchFamily="2" charset="0"/>
                </a:rPr>
                <a:t>(1995 to 2017)</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i="1" dirty="0">
                  <a:latin typeface="Helvetica Neue" panose="02000503000000020004" pitchFamily="2" charset="0"/>
                  <a:ea typeface="Helvetica Neue" panose="02000503000000020004" pitchFamily="2" charset="0"/>
                  <a:cs typeface="Helvetica Neue" panose="02000503000000020004" pitchFamily="2" charset="0"/>
                </a:rPr>
                <a:t>Diagnosis (KELA); Drugs (ATC and VNR Codes)</a:t>
              </a:r>
              <a:endParaRPr lang="fi-FI"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3" name="Right Arrow 32">
              <a:extLst>
                <a:ext uri="{FF2B5EF4-FFF2-40B4-BE49-F238E27FC236}">
                  <a16:creationId xmlns:a16="http://schemas.microsoft.com/office/drawing/2014/main" id="{024F284C-0EE6-8B4D-BBD0-1701D2FDCBB0}"/>
                </a:ext>
              </a:extLst>
            </p:cNvPr>
            <p:cNvSpPr/>
            <p:nvPr/>
          </p:nvSpPr>
          <p:spPr>
            <a:xfrm rot="7901370">
              <a:off x="7062512" y="2955264"/>
              <a:ext cx="523780" cy="509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1E07869F-947B-9F4A-B35F-0C2C02D92E30}"/>
              </a:ext>
            </a:extLst>
          </p:cNvPr>
          <p:cNvGrpSpPr/>
          <p:nvPr/>
        </p:nvGrpSpPr>
        <p:grpSpPr>
          <a:xfrm>
            <a:off x="4425939" y="5050972"/>
            <a:ext cx="2561304" cy="1745165"/>
            <a:chOff x="4425939" y="5050972"/>
            <a:chExt cx="2561304" cy="1745165"/>
          </a:xfrm>
        </p:grpSpPr>
        <p:sp>
          <p:nvSpPr>
            <p:cNvPr id="25" name="Rounded Rectangle 24">
              <a:extLst>
                <a:ext uri="{FF2B5EF4-FFF2-40B4-BE49-F238E27FC236}">
                  <a16:creationId xmlns:a16="http://schemas.microsoft.com/office/drawing/2014/main" id="{26C674EE-4367-DF4A-BA7F-38E060F0153A}"/>
                </a:ext>
              </a:extLst>
            </p:cNvPr>
            <p:cNvSpPr/>
            <p:nvPr/>
          </p:nvSpPr>
          <p:spPr>
            <a:xfrm>
              <a:off x="4425939" y="5527551"/>
              <a:ext cx="2561304" cy="12685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Inpatient Registry (HILMO)</a:t>
              </a:r>
              <a:endParaRPr lang="en-US" dirty="0"/>
            </a:p>
            <a:p>
              <a:pPr algn="ctr"/>
              <a:r>
                <a:rPr lang="en-US" dirty="0"/>
                <a:t>(n = 1,898,128; 2,856,550)</a:t>
              </a:r>
            </a:p>
            <a:p>
              <a:pPr algn="ctr"/>
              <a:r>
                <a:rPr lang="fi-FI" dirty="0">
                  <a:latin typeface="Helvetica Neue" panose="02000503000000020004" pitchFamily="2" charset="0"/>
                  <a:ea typeface="Helvetica Neue" panose="02000503000000020004" pitchFamily="2" charset="0"/>
                  <a:cs typeface="Helvetica Neue" panose="02000503000000020004" pitchFamily="2" charset="0"/>
                </a:rPr>
                <a:t>(1953 to 2016)</a:t>
              </a:r>
            </a:p>
            <a:p>
              <a:pPr algn="ctr"/>
              <a:r>
                <a:rPr lang="en-US" i="1" dirty="0"/>
                <a:t>Procedures (CPT) and Diagnosis (ICD 8/9/10)</a:t>
              </a:r>
            </a:p>
          </p:txBody>
        </p:sp>
        <p:sp>
          <p:nvSpPr>
            <p:cNvPr id="34" name="Right Arrow 33">
              <a:extLst>
                <a:ext uri="{FF2B5EF4-FFF2-40B4-BE49-F238E27FC236}">
                  <a16:creationId xmlns:a16="http://schemas.microsoft.com/office/drawing/2014/main" id="{AAE0CF1A-DD19-D34E-80C3-343FC2E1574A}"/>
                </a:ext>
              </a:extLst>
            </p:cNvPr>
            <p:cNvSpPr/>
            <p:nvPr/>
          </p:nvSpPr>
          <p:spPr>
            <a:xfrm rot="16200000">
              <a:off x="5149719" y="4989041"/>
              <a:ext cx="385427" cy="509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Oval 39">
            <a:extLst>
              <a:ext uri="{FF2B5EF4-FFF2-40B4-BE49-F238E27FC236}">
                <a16:creationId xmlns:a16="http://schemas.microsoft.com/office/drawing/2014/main" id="{D2CC4594-3BF3-E949-86B6-FE7D790EDDB6}"/>
              </a:ext>
            </a:extLst>
          </p:cNvPr>
          <p:cNvSpPr/>
          <p:nvPr/>
        </p:nvSpPr>
        <p:spPr>
          <a:xfrm>
            <a:off x="4875069" y="2964283"/>
            <a:ext cx="2433483" cy="22137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FINNGEN ID </a:t>
            </a:r>
            <a:r>
              <a:rPr lang="en-US" sz="2000" dirty="0"/>
              <a:t>with multiple entries (Event Dates)</a:t>
            </a:r>
          </a:p>
        </p:txBody>
      </p:sp>
      <p:sp>
        <p:nvSpPr>
          <p:cNvPr id="41" name="Rectangle 40">
            <a:extLst>
              <a:ext uri="{FF2B5EF4-FFF2-40B4-BE49-F238E27FC236}">
                <a16:creationId xmlns:a16="http://schemas.microsoft.com/office/drawing/2014/main" id="{4B3C39D6-2001-7243-AE31-8A57B36D8441}"/>
              </a:ext>
            </a:extLst>
          </p:cNvPr>
          <p:cNvSpPr/>
          <p:nvPr/>
        </p:nvSpPr>
        <p:spPr>
          <a:xfrm>
            <a:off x="7856445" y="3047560"/>
            <a:ext cx="3767378" cy="954107"/>
          </a:xfrm>
          <a:prstGeom prst="rect">
            <a:avLst/>
          </a:prstGeom>
        </p:spPr>
        <p:txBody>
          <a:bodyPr wrap="none">
            <a:spAutoFit/>
          </a:bodyPr>
          <a:lstStyle/>
          <a:p>
            <a:r>
              <a:rPr lang="en-US" i="1" dirty="0">
                <a:solidFill>
                  <a:srgbClr val="3C4043"/>
                </a:solidFill>
                <a:latin typeface="Roboto"/>
              </a:rPr>
              <a:t>VNR</a:t>
            </a:r>
            <a:r>
              <a:rPr lang="en-US" dirty="0">
                <a:solidFill>
                  <a:srgbClr val="3C4043"/>
                </a:solidFill>
                <a:latin typeface="Roboto"/>
              </a:rPr>
              <a:t> contains drug dosage and package size</a:t>
            </a:r>
          </a:p>
          <a:p>
            <a:r>
              <a:rPr lang="en-US" i="1" dirty="0">
                <a:solidFill>
                  <a:srgbClr val="3C4043"/>
                </a:solidFill>
                <a:latin typeface="Roboto"/>
              </a:rPr>
              <a:t>ATC </a:t>
            </a:r>
            <a:r>
              <a:rPr lang="en-US" dirty="0">
                <a:solidFill>
                  <a:srgbClr val="3C4043"/>
                </a:solidFill>
                <a:latin typeface="Roboto"/>
              </a:rPr>
              <a:t>(n=27917) contains drug family and </a:t>
            </a:r>
          </a:p>
          <a:p>
            <a:r>
              <a:rPr lang="en-US" dirty="0">
                <a:solidFill>
                  <a:srgbClr val="3C4043"/>
                </a:solidFill>
                <a:latin typeface="Roboto"/>
              </a:rPr>
              <a:t>subgroup information</a:t>
            </a:r>
          </a:p>
          <a:p>
            <a:endParaRPr lang="en-US" dirty="0">
              <a:solidFill>
                <a:srgbClr val="3C4043"/>
              </a:solidFill>
              <a:latin typeface="Roboto"/>
            </a:endParaRPr>
          </a:p>
        </p:txBody>
      </p:sp>
      <p:pic>
        <p:nvPicPr>
          <p:cNvPr id="44" name="Picture 43">
            <a:extLst>
              <a:ext uri="{FF2B5EF4-FFF2-40B4-BE49-F238E27FC236}">
                <a16:creationId xmlns:a16="http://schemas.microsoft.com/office/drawing/2014/main" id="{8405A197-7C21-1446-A9EB-BA7B0EAB7A5B}"/>
              </a:ext>
            </a:extLst>
          </p:cNvPr>
          <p:cNvPicPr>
            <a:picLocks noChangeAspect="1"/>
          </p:cNvPicPr>
          <p:nvPr/>
        </p:nvPicPr>
        <p:blipFill>
          <a:blip r:embed="rId4"/>
          <a:stretch>
            <a:fillRect/>
          </a:stretch>
        </p:blipFill>
        <p:spPr>
          <a:xfrm>
            <a:off x="10674247" y="1262491"/>
            <a:ext cx="1397000" cy="1587500"/>
          </a:xfrm>
          <a:prstGeom prst="rect">
            <a:avLst/>
          </a:prstGeom>
        </p:spPr>
      </p:pic>
      <p:sp>
        <p:nvSpPr>
          <p:cNvPr id="27" name="TextBox 26">
            <a:extLst>
              <a:ext uri="{FF2B5EF4-FFF2-40B4-BE49-F238E27FC236}">
                <a16:creationId xmlns:a16="http://schemas.microsoft.com/office/drawing/2014/main" id="{97C5376A-DBC3-CE4B-B9E3-29018A073B29}"/>
              </a:ext>
            </a:extLst>
          </p:cNvPr>
          <p:cNvSpPr txBox="1"/>
          <p:nvPr/>
        </p:nvSpPr>
        <p:spPr>
          <a:xfrm>
            <a:off x="11309377" y="0"/>
            <a:ext cx="832279" cy="307777"/>
          </a:xfrm>
          <a:prstGeom prst="rect">
            <a:avLst/>
          </a:prstGeom>
          <a:noFill/>
        </p:spPr>
        <p:txBody>
          <a:bodyPr wrap="none" rtlCol="0">
            <a:spAutoFit/>
          </a:bodyPr>
          <a:lstStyle/>
          <a:p>
            <a:pPr algn="r"/>
            <a:r>
              <a:rPr lang="en-US" i="1" dirty="0">
                <a:solidFill>
                  <a:schemeClr val="bg1"/>
                </a:solidFill>
              </a:rPr>
              <a:t>Slide #9</a:t>
            </a:r>
          </a:p>
        </p:txBody>
      </p:sp>
    </p:spTree>
    <p:extLst>
      <p:ext uri="{BB962C8B-B14F-4D97-AF65-F5344CB8AC3E}">
        <p14:creationId xmlns:p14="http://schemas.microsoft.com/office/powerpoint/2010/main" val="342404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414D01CA-8D5A-4490-91E1-984D660F0496}"/>
              </a:ext>
            </a:extLst>
          </p:cNvPr>
          <p:cNvSpPr>
            <a:spLocks noGrp="1"/>
          </p:cNvSpPr>
          <p:nvPr>
            <p:ph type="title"/>
          </p:nvPr>
        </p:nvSpPr>
        <p:spPr/>
        <p:txBody>
          <a:bodyPr/>
          <a:lstStyle/>
          <a:p>
            <a:r>
              <a:rPr lang="fi-FI" altLang="fi-FI" sz="4000" b="1" dirty="0"/>
              <a:t>Project 1: SSRI </a:t>
            </a:r>
            <a:r>
              <a:rPr lang="fi-FI" altLang="fi-FI" sz="4000" b="1" dirty="0" err="1"/>
              <a:t>Drug</a:t>
            </a:r>
            <a:r>
              <a:rPr lang="fi-FI" altLang="fi-FI" sz="4000" b="1" dirty="0"/>
              <a:t> </a:t>
            </a:r>
            <a:r>
              <a:rPr lang="fi-FI" altLang="fi-FI" sz="4000" b="1" dirty="0" err="1"/>
              <a:t>Response</a:t>
            </a:r>
            <a:r>
              <a:rPr lang="fi-FI" altLang="fi-FI" sz="4000" b="1" dirty="0"/>
              <a:t> </a:t>
            </a:r>
            <a:r>
              <a:rPr lang="fi-FI" altLang="fi-FI" sz="4000" b="1" dirty="0" err="1"/>
              <a:t>Variability</a:t>
            </a:r>
            <a:endParaRPr lang="fi-FI" altLang="fi-FI" sz="4000" b="1" dirty="0"/>
          </a:p>
        </p:txBody>
      </p:sp>
      <p:pic>
        <p:nvPicPr>
          <p:cNvPr id="12" name="Picture 11">
            <a:extLst>
              <a:ext uri="{FF2B5EF4-FFF2-40B4-BE49-F238E27FC236}">
                <a16:creationId xmlns:a16="http://schemas.microsoft.com/office/drawing/2014/main" id="{5F2B2AEE-8B46-AB41-B5EB-80EE3284E0BB}"/>
              </a:ext>
            </a:extLst>
          </p:cNvPr>
          <p:cNvPicPr>
            <a:picLocks noChangeAspect="1"/>
          </p:cNvPicPr>
          <p:nvPr/>
        </p:nvPicPr>
        <p:blipFill>
          <a:blip r:embed="rId3"/>
          <a:stretch>
            <a:fillRect/>
          </a:stretch>
        </p:blipFill>
        <p:spPr>
          <a:xfrm>
            <a:off x="10659090" y="5163479"/>
            <a:ext cx="1397000" cy="1587500"/>
          </a:xfrm>
          <a:prstGeom prst="rect">
            <a:avLst/>
          </a:prstGeom>
        </p:spPr>
      </p:pic>
      <p:sp>
        <p:nvSpPr>
          <p:cNvPr id="2" name="Rectangle 1">
            <a:extLst>
              <a:ext uri="{FF2B5EF4-FFF2-40B4-BE49-F238E27FC236}">
                <a16:creationId xmlns:a16="http://schemas.microsoft.com/office/drawing/2014/main" id="{CA002002-8B89-2A45-8ED5-8164C237736A}"/>
              </a:ext>
            </a:extLst>
          </p:cNvPr>
          <p:cNvSpPr/>
          <p:nvPr/>
        </p:nvSpPr>
        <p:spPr>
          <a:xfrm>
            <a:off x="3095612" y="5796155"/>
            <a:ext cx="6092825" cy="954107"/>
          </a:xfrm>
          <a:prstGeom prst="rect">
            <a:avLst/>
          </a:prstGeom>
        </p:spPr>
        <p:txBody>
          <a:bodyPr>
            <a:spAutoFit/>
          </a:bodyPr>
          <a:lstStyle/>
          <a:p>
            <a:pPr algn="ctr"/>
            <a:r>
              <a:rPr lang="en-US" sz="2000" dirty="0"/>
              <a:t>53-65% MDD patients respond to SSRI </a:t>
            </a:r>
          </a:p>
          <a:p>
            <a:pPr algn="ctr"/>
            <a:r>
              <a:rPr lang="en-US" sz="2000" dirty="0"/>
              <a:t>(Hamilton Rating Scale for Depression) </a:t>
            </a:r>
          </a:p>
          <a:p>
            <a:pPr algn="ctr"/>
            <a:r>
              <a:rPr lang="en-US" sz="1600" dirty="0"/>
              <a:t>(Hirschfeld et al 1999, </a:t>
            </a:r>
            <a:r>
              <a:rPr lang="en-US" sz="1600" i="1" dirty="0"/>
              <a:t>J Clin Psychiatry</a:t>
            </a:r>
            <a:r>
              <a:rPr lang="en-US" sz="1600" dirty="0"/>
              <a:t>)</a:t>
            </a:r>
          </a:p>
        </p:txBody>
      </p:sp>
      <p:grpSp>
        <p:nvGrpSpPr>
          <p:cNvPr id="3" name="Group 2">
            <a:extLst>
              <a:ext uri="{FF2B5EF4-FFF2-40B4-BE49-F238E27FC236}">
                <a16:creationId xmlns:a16="http://schemas.microsoft.com/office/drawing/2014/main" id="{7FA13F8C-8BFE-0647-A811-FD2616B12185}"/>
              </a:ext>
            </a:extLst>
          </p:cNvPr>
          <p:cNvGrpSpPr/>
          <p:nvPr/>
        </p:nvGrpSpPr>
        <p:grpSpPr>
          <a:xfrm>
            <a:off x="3034509" y="1776843"/>
            <a:ext cx="6256592" cy="3663292"/>
            <a:chOff x="3034509" y="1776843"/>
            <a:chExt cx="6256592" cy="3663292"/>
          </a:xfrm>
        </p:grpSpPr>
        <p:pic>
          <p:nvPicPr>
            <p:cNvPr id="98306" name="Picture 2">
              <a:extLst>
                <a:ext uri="{FF2B5EF4-FFF2-40B4-BE49-F238E27FC236}">
                  <a16:creationId xmlns:a16="http://schemas.microsoft.com/office/drawing/2014/main" id="{7ADD8784-BCB2-40CE-9085-F2F9681727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34509" y="1776843"/>
              <a:ext cx="6119806" cy="294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6">
              <a:extLst>
                <a:ext uri="{FF2B5EF4-FFF2-40B4-BE49-F238E27FC236}">
                  <a16:creationId xmlns:a16="http://schemas.microsoft.com/office/drawing/2014/main" id="{2E48FB3F-8600-4E68-A220-46245C89E3E2}"/>
                </a:ext>
              </a:extLst>
            </p:cNvPr>
            <p:cNvSpPr/>
            <p:nvPr/>
          </p:nvSpPr>
          <p:spPr>
            <a:xfrm>
              <a:off x="3823292" y="1976817"/>
              <a:ext cx="1895071" cy="738664"/>
            </a:xfrm>
            <a:prstGeom prst="rect">
              <a:avLst/>
            </a:prstGeom>
          </p:spPr>
          <p:txBody>
            <a:bodyPr wrap="none">
              <a:spAutoFit/>
            </a:bodyPr>
            <a:lstStyle/>
            <a:p>
              <a:pPr>
                <a:defRPr/>
              </a:pPr>
              <a:r>
                <a:rPr lang="en-US" b="1" dirty="0">
                  <a:solidFill>
                    <a:schemeClr val="accent1"/>
                  </a:solidFill>
                  <a:latin typeface="Arial" charset="0"/>
                  <a:ea typeface="Arial" charset="0"/>
                  <a:cs typeface="Arial" charset="0"/>
                </a:rPr>
                <a:t>Selective Serotonin </a:t>
              </a:r>
            </a:p>
            <a:p>
              <a:pPr>
                <a:defRPr/>
              </a:pPr>
              <a:r>
                <a:rPr lang="en-US" b="1" dirty="0">
                  <a:solidFill>
                    <a:schemeClr val="accent1"/>
                  </a:solidFill>
                  <a:latin typeface="Arial" charset="0"/>
                  <a:ea typeface="Arial" charset="0"/>
                  <a:cs typeface="Arial" charset="0"/>
                </a:rPr>
                <a:t>Reuptake Inhibitors</a:t>
              </a:r>
            </a:p>
            <a:p>
              <a:pPr>
                <a:defRPr/>
              </a:pPr>
              <a:r>
                <a:rPr lang="en-US" b="1" dirty="0">
                  <a:solidFill>
                    <a:schemeClr val="accent1"/>
                  </a:solidFill>
                  <a:latin typeface="Arial" charset="0"/>
                  <a:ea typeface="Arial" charset="0"/>
                  <a:cs typeface="Arial" charset="0"/>
                </a:rPr>
                <a:t>(SSRI)</a:t>
              </a:r>
            </a:p>
          </p:txBody>
        </p:sp>
        <p:sp>
          <p:nvSpPr>
            <p:cNvPr id="17" name="Rectangle 16">
              <a:extLst>
                <a:ext uri="{FF2B5EF4-FFF2-40B4-BE49-F238E27FC236}">
                  <a16:creationId xmlns:a16="http://schemas.microsoft.com/office/drawing/2014/main" id="{EB1B71B0-811E-4642-8B44-AA27FDEF9FBA}"/>
                </a:ext>
              </a:extLst>
            </p:cNvPr>
            <p:cNvSpPr/>
            <p:nvPr/>
          </p:nvSpPr>
          <p:spPr bwMode="auto">
            <a:xfrm>
              <a:off x="3296379" y="5101581"/>
              <a:ext cx="1106393" cy="338554"/>
            </a:xfrm>
            <a:prstGeom prst="rect">
              <a:avLst/>
            </a:prstGeom>
          </p:spPr>
          <p:txBody>
            <a:bodyPr wrap="none">
              <a:spAutoFit/>
            </a:bodyPr>
            <a:lstStyle/>
            <a:p>
              <a:pPr>
                <a:defRPr/>
              </a:pPr>
              <a:r>
                <a:rPr lang="en-US" sz="1600" dirty="0">
                  <a:solidFill>
                    <a:schemeClr val="accent1"/>
                  </a:solidFill>
                  <a:latin typeface="Arial" charset="0"/>
                  <a:ea typeface="Arial" charset="0"/>
                  <a:cs typeface="Arial" charset="0"/>
                </a:rPr>
                <a:t>Response</a:t>
              </a:r>
              <a:endParaRPr lang="en-US" sz="1600" dirty="0">
                <a:solidFill>
                  <a:schemeClr val="accent1"/>
                </a:solidFill>
              </a:endParaRPr>
            </a:p>
          </p:txBody>
        </p:sp>
        <p:sp>
          <p:nvSpPr>
            <p:cNvPr id="32" name="Rectangle 31">
              <a:extLst>
                <a:ext uri="{FF2B5EF4-FFF2-40B4-BE49-F238E27FC236}">
                  <a16:creationId xmlns:a16="http://schemas.microsoft.com/office/drawing/2014/main" id="{BFA51EBE-D69E-47A9-8AA9-2554E7512BDD}"/>
                </a:ext>
              </a:extLst>
            </p:cNvPr>
            <p:cNvSpPr/>
            <p:nvPr/>
          </p:nvSpPr>
          <p:spPr bwMode="auto">
            <a:xfrm>
              <a:off x="5611938" y="5101581"/>
              <a:ext cx="1060174" cy="338050"/>
            </a:xfrm>
            <a:prstGeom prst="rect">
              <a:avLst/>
            </a:prstGeom>
          </p:spPr>
          <p:txBody>
            <a:bodyPr wrap="none">
              <a:spAutoFit/>
            </a:bodyPr>
            <a:lstStyle/>
            <a:p>
              <a:pPr>
                <a:defRPr/>
              </a:pPr>
              <a:r>
                <a:rPr lang="en-US" sz="1600" dirty="0">
                  <a:solidFill>
                    <a:schemeClr val="accent1"/>
                  </a:solidFill>
                  <a:latin typeface="Arial" charset="0"/>
                  <a:ea typeface="Arial" charset="0"/>
                  <a:cs typeface="Arial" charset="0"/>
                </a:rPr>
                <a:t> No effect</a:t>
              </a:r>
              <a:endParaRPr lang="en-US" sz="1600" dirty="0">
                <a:solidFill>
                  <a:schemeClr val="accent1"/>
                </a:solidFill>
              </a:endParaRPr>
            </a:p>
          </p:txBody>
        </p:sp>
        <p:sp>
          <p:nvSpPr>
            <p:cNvPr id="33" name="Rectangle 32">
              <a:extLst>
                <a:ext uri="{FF2B5EF4-FFF2-40B4-BE49-F238E27FC236}">
                  <a16:creationId xmlns:a16="http://schemas.microsoft.com/office/drawing/2014/main" id="{D3D36BC4-1536-4560-9274-4A5C28E51CEC}"/>
                </a:ext>
              </a:extLst>
            </p:cNvPr>
            <p:cNvSpPr/>
            <p:nvPr/>
          </p:nvSpPr>
          <p:spPr bwMode="auto">
            <a:xfrm>
              <a:off x="7375192" y="5101581"/>
              <a:ext cx="1915909" cy="338554"/>
            </a:xfrm>
            <a:prstGeom prst="rect">
              <a:avLst/>
            </a:prstGeom>
          </p:spPr>
          <p:txBody>
            <a:bodyPr wrap="none">
              <a:spAutoFit/>
            </a:bodyPr>
            <a:lstStyle/>
            <a:p>
              <a:pPr>
                <a:defRPr/>
              </a:pPr>
              <a:r>
                <a:rPr lang="en-US" sz="1600" dirty="0">
                  <a:solidFill>
                    <a:schemeClr val="accent1"/>
                  </a:solidFill>
                  <a:latin typeface="Arial" charset="0"/>
                  <a:ea typeface="Arial" charset="0"/>
                  <a:cs typeface="Arial" charset="0"/>
                </a:rPr>
                <a:t>Adverse Response</a:t>
              </a:r>
              <a:endParaRPr lang="en-US" sz="1600" dirty="0">
                <a:solidFill>
                  <a:schemeClr val="accent1"/>
                </a:solidFill>
              </a:endParaRPr>
            </a:p>
          </p:txBody>
        </p:sp>
        <p:pic>
          <p:nvPicPr>
            <p:cNvPr id="98313" name="Picture 3">
              <a:extLst>
                <a:ext uri="{FF2B5EF4-FFF2-40B4-BE49-F238E27FC236}">
                  <a16:creationId xmlns:a16="http://schemas.microsoft.com/office/drawing/2014/main" id="{096B9332-65F0-4F17-ADC9-D52FE7885BE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87915" y="5157129"/>
              <a:ext cx="234889" cy="234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4" name="Picture 4">
              <a:extLst>
                <a:ext uri="{FF2B5EF4-FFF2-40B4-BE49-F238E27FC236}">
                  <a16:creationId xmlns:a16="http://schemas.microsoft.com/office/drawing/2014/main" id="{6F2760BE-A4C4-4867-A51A-9F8FC7C09DB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58004" y="5246006"/>
              <a:ext cx="247586" cy="5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315" name="Picture 5">
              <a:extLst>
                <a:ext uri="{FF2B5EF4-FFF2-40B4-BE49-F238E27FC236}">
                  <a16:creationId xmlns:a16="http://schemas.microsoft.com/office/drawing/2014/main" id="{46EB8166-0B81-4F28-99C9-5A80D6B7F4E4}"/>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66251" y="5142846"/>
              <a:ext cx="299960" cy="25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a:extLst>
                <a:ext uri="{FF2B5EF4-FFF2-40B4-BE49-F238E27FC236}">
                  <a16:creationId xmlns:a16="http://schemas.microsoft.com/office/drawing/2014/main" id="{CEB3C92C-9422-294B-A8B8-7AC5265056CF}"/>
                </a:ext>
              </a:extLst>
            </p:cNvPr>
            <p:cNvPicPr>
              <a:picLocks noChangeAspect="1"/>
            </p:cNvPicPr>
            <p:nvPr/>
          </p:nvPicPr>
          <p:blipFill rotWithShape="1">
            <a:blip r:embed="rId4">
              <a:extLst>
                <a:ext uri="{28A0092B-C50C-407E-A947-70E740481C1C}">
                  <a14:useLocalDpi xmlns:a14="http://schemas.microsoft.com/office/drawing/2010/main" val="0"/>
                </a:ext>
              </a:extLst>
            </a:blip>
            <a:srcRect l="56950" t="56975" r="28006"/>
            <a:stretch/>
          </p:blipFill>
          <p:spPr bwMode="auto">
            <a:xfrm>
              <a:off x="5649028" y="3455117"/>
              <a:ext cx="920675" cy="126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Rectangle 15">
            <a:extLst>
              <a:ext uri="{FF2B5EF4-FFF2-40B4-BE49-F238E27FC236}">
                <a16:creationId xmlns:a16="http://schemas.microsoft.com/office/drawing/2014/main" id="{C49EB407-A7C8-AC44-BA36-145C15E3B9F8}"/>
              </a:ext>
            </a:extLst>
          </p:cNvPr>
          <p:cNvSpPr/>
          <p:nvPr/>
        </p:nvSpPr>
        <p:spPr bwMode="auto">
          <a:xfrm>
            <a:off x="6480933" y="2729960"/>
            <a:ext cx="2693366" cy="338554"/>
          </a:xfrm>
          <a:prstGeom prst="rect">
            <a:avLst/>
          </a:prstGeom>
        </p:spPr>
        <p:txBody>
          <a:bodyPr wrap="none">
            <a:spAutoFit/>
          </a:bodyPr>
          <a:lstStyle/>
          <a:p>
            <a:pPr>
              <a:defRPr/>
            </a:pPr>
            <a:r>
              <a:rPr lang="en-US" sz="1600" dirty="0">
                <a:solidFill>
                  <a:schemeClr val="accent1"/>
                </a:solidFill>
                <a:latin typeface="Arial" charset="0"/>
                <a:ea typeface="Arial" charset="0"/>
                <a:cs typeface="Arial" charset="0"/>
              </a:rPr>
              <a:t>Prescribed to MDD patients</a:t>
            </a:r>
            <a:endParaRPr lang="en-US" sz="1600" dirty="0">
              <a:solidFill>
                <a:schemeClr val="accent1"/>
              </a:solidFill>
            </a:endParaRPr>
          </a:p>
        </p:txBody>
      </p:sp>
      <p:sp>
        <p:nvSpPr>
          <p:cNvPr id="4" name="TextBox 3">
            <a:extLst>
              <a:ext uri="{FF2B5EF4-FFF2-40B4-BE49-F238E27FC236}">
                <a16:creationId xmlns:a16="http://schemas.microsoft.com/office/drawing/2014/main" id="{FB4147D4-7929-D047-8F4B-11780DD7F5D0}"/>
              </a:ext>
            </a:extLst>
          </p:cNvPr>
          <p:cNvSpPr txBox="1"/>
          <p:nvPr/>
        </p:nvSpPr>
        <p:spPr>
          <a:xfrm>
            <a:off x="0" y="6273208"/>
            <a:ext cx="2911374" cy="523220"/>
          </a:xfrm>
          <a:prstGeom prst="rect">
            <a:avLst/>
          </a:prstGeom>
          <a:noFill/>
        </p:spPr>
        <p:txBody>
          <a:bodyPr wrap="none" rtlCol="0">
            <a:spAutoFit/>
          </a:bodyPr>
          <a:lstStyle/>
          <a:p>
            <a:r>
              <a:rPr lang="en-US" i="1" dirty="0"/>
              <a:t>Note</a:t>
            </a:r>
            <a:r>
              <a:rPr lang="en-US" dirty="0"/>
              <a:t>: </a:t>
            </a:r>
            <a:br>
              <a:rPr lang="en-US" dirty="0"/>
            </a:br>
            <a:r>
              <a:rPr lang="en-US" dirty="0"/>
              <a:t>MDD – Major Depressive Disorder</a:t>
            </a:r>
          </a:p>
        </p:txBody>
      </p:sp>
      <p:sp>
        <p:nvSpPr>
          <p:cNvPr id="18" name="Rectangle 17">
            <a:extLst>
              <a:ext uri="{FF2B5EF4-FFF2-40B4-BE49-F238E27FC236}">
                <a16:creationId xmlns:a16="http://schemas.microsoft.com/office/drawing/2014/main" id="{B10A9477-3B69-8140-B1B8-1DDE34925B7F}"/>
              </a:ext>
            </a:extLst>
          </p:cNvPr>
          <p:cNvSpPr/>
          <p:nvPr/>
        </p:nvSpPr>
        <p:spPr>
          <a:xfrm>
            <a:off x="9291101" y="2003541"/>
            <a:ext cx="2897724" cy="1631216"/>
          </a:xfrm>
          <a:prstGeom prst="rect">
            <a:avLst/>
          </a:prstGeom>
        </p:spPr>
        <p:txBody>
          <a:bodyPr wrap="square">
            <a:spAutoFit/>
          </a:bodyPr>
          <a:lstStyle/>
          <a:p>
            <a:pPr algn="r"/>
            <a:r>
              <a:rPr lang="en-US" sz="2000" dirty="0"/>
              <a:t>In </a:t>
            </a:r>
            <a:r>
              <a:rPr lang="en-US" sz="2000" dirty="0" err="1"/>
              <a:t>FinnGen</a:t>
            </a:r>
            <a:r>
              <a:rPr lang="en-US" sz="2000" dirty="0"/>
              <a:t>, high correlation between depression and the use of SSRI</a:t>
            </a:r>
          </a:p>
          <a:p>
            <a:pPr algn="r"/>
            <a:r>
              <a:rPr lang="en-US" sz="2000" dirty="0"/>
              <a:t>(</a:t>
            </a:r>
            <a:r>
              <a:rPr lang="en-US" sz="2000" i="1" dirty="0"/>
              <a:t>r</a:t>
            </a:r>
            <a:r>
              <a:rPr lang="en-US" sz="2000" i="1" baseline="30000" dirty="0"/>
              <a:t>2</a:t>
            </a:r>
            <a:r>
              <a:rPr lang="en-US" sz="2000" dirty="0"/>
              <a:t> = 0.518)</a:t>
            </a:r>
          </a:p>
        </p:txBody>
      </p:sp>
      <p:sp>
        <p:nvSpPr>
          <p:cNvPr id="19" name="TextBox 18">
            <a:extLst>
              <a:ext uri="{FF2B5EF4-FFF2-40B4-BE49-F238E27FC236}">
                <a16:creationId xmlns:a16="http://schemas.microsoft.com/office/drawing/2014/main" id="{E8C05399-C0C1-D84B-A649-3FCA484DE3C2}"/>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#10</a:t>
            </a:r>
          </a:p>
        </p:txBody>
      </p:sp>
    </p:spTree>
    <p:extLst>
      <p:ext uri="{BB962C8B-B14F-4D97-AF65-F5344CB8AC3E}">
        <p14:creationId xmlns:p14="http://schemas.microsoft.com/office/powerpoint/2010/main" val="6594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B2927D-A3D0-CC4E-8EAE-DF599509CD8A}"/>
              </a:ext>
            </a:extLst>
          </p:cNvPr>
          <p:cNvSpPr>
            <a:spLocks noGrp="1"/>
          </p:cNvSpPr>
          <p:nvPr>
            <p:ph type="title"/>
          </p:nvPr>
        </p:nvSpPr>
        <p:spPr/>
        <p:txBody>
          <a:bodyPr/>
          <a:lstStyle/>
          <a:p>
            <a:r>
              <a:rPr lang="en-US" b="1" dirty="0"/>
              <a:t>Objective</a:t>
            </a:r>
          </a:p>
        </p:txBody>
      </p:sp>
      <p:sp>
        <p:nvSpPr>
          <p:cNvPr id="5" name="Text Placeholder 4">
            <a:extLst>
              <a:ext uri="{FF2B5EF4-FFF2-40B4-BE49-F238E27FC236}">
                <a16:creationId xmlns:a16="http://schemas.microsoft.com/office/drawing/2014/main" id="{6255B940-FCB8-4A43-890B-3B52D4D020CE}"/>
              </a:ext>
            </a:extLst>
          </p:cNvPr>
          <p:cNvSpPr>
            <a:spLocks noGrp="1"/>
          </p:cNvSpPr>
          <p:nvPr>
            <p:ph type="body" idx="1"/>
          </p:nvPr>
        </p:nvSpPr>
        <p:spPr/>
        <p:txBody>
          <a:bodyPr/>
          <a:lstStyle/>
          <a:p>
            <a:r>
              <a:rPr lang="en-US" sz="3200" dirty="0">
                <a:solidFill>
                  <a:srgbClr val="2C2E35"/>
                </a:solidFill>
                <a:latin typeface="Arial" panose="020B0604020202020204" pitchFamily="34" charset="0"/>
                <a:cs typeface="Arial" panose="020B0604020202020204" pitchFamily="34" charset="0"/>
              </a:rPr>
              <a:t>To understand the genetic basis of SSRI response variability by leveraging genotype-drug purchase data from 218,792 individuals in </a:t>
            </a:r>
            <a:r>
              <a:rPr lang="en-US" sz="3200" dirty="0" err="1">
                <a:solidFill>
                  <a:srgbClr val="2C2E35"/>
                </a:solidFill>
                <a:latin typeface="Arial" panose="020B0604020202020204" pitchFamily="34" charset="0"/>
                <a:cs typeface="Arial" panose="020B0604020202020204" pitchFamily="34" charset="0"/>
              </a:rPr>
              <a:t>FinnGen</a:t>
            </a:r>
            <a:r>
              <a:rPr lang="en-US" sz="3200" dirty="0">
                <a:solidFill>
                  <a:srgbClr val="2C2E35"/>
                </a:solidFill>
                <a:latin typeface="Arial" panose="020B0604020202020204" pitchFamily="34" charset="0"/>
                <a:cs typeface="Arial" panose="020B0604020202020204" pitchFamily="34" charset="0"/>
              </a:rPr>
              <a:t> Release 5.</a:t>
            </a:r>
            <a:endParaRPr lang="en-US" sz="3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A00F139-FD7F-4D42-A295-8E35457428A9}"/>
              </a:ext>
            </a:extLst>
          </p:cNvPr>
          <p:cNvSpPr txBox="1"/>
          <p:nvPr/>
        </p:nvSpPr>
        <p:spPr>
          <a:xfrm>
            <a:off x="8777314" y="6119336"/>
            <a:ext cx="3411511" cy="738664"/>
          </a:xfrm>
          <a:prstGeom prst="rect">
            <a:avLst/>
          </a:prstGeom>
          <a:noFill/>
        </p:spPr>
        <p:txBody>
          <a:bodyPr wrap="none" rtlCol="0">
            <a:spAutoFit/>
          </a:bodyPr>
          <a:lstStyle/>
          <a:p>
            <a:pPr algn="r"/>
            <a:r>
              <a:rPr lang="en-US" i="1" dirty="0"/>
              <a:t>Stellar abstract award: HSPH PQG 2020</a:t>
            </a:r>
          </a:p>
          <a:p>
            <a:pPr algn="r"/>
            <a:r>
              <a:rPr lang="en-US" i="1" dirty="0"/>
              <a:t>Reviewers Choice Award: ASHG 2020</a:t>
            </a:r>
          </a:p>
          <a:p>
            <a:pPr algn="r"/>
            <a:r>
              <a:rPr lang="en-US" i="1" dirty="0"/>
              <a:t>Platform presentation: WCPG 2020</a:t>
            </a:r>
          </a:p>
        </p:txBody>
      </p:sp>
      <p:pic>
        <p:nvPicPr>
          <p:cNvPr id="6" name="Picture 5">
            <a:extLst>
              <a:ext uri="{FF2B5EF4-FFF2-40B4-BE49-F238E27FC236}">
                <a16:creationId xmlns:a16="http://schemas.microsoft.com/office/drawing/2014/main" id="{C0FF3EB4-117C-194D-99B9-F58DF52605EB}"/>
              </a:ext>
            </a:extLst>
          </p:cNvPr>
          <p:cNvPicPr>
            <a:picLocks noChangeAspect="1"/>
          </p:cNvPicPr>
          <p:nvPr/>
        </p:nvPicPr>
        <p:blipFill>
          <a:blip r:embed="rId2"/>
          <a:stretch>
            <a:fillRect/>
          </a:stretch>
        </p:blipFill>
        <p:spPr>
          <a:xfrm>
            <a:off x="10791825" y="1297325"/>
            <a:ext cx="1397000" cy="1587500"/>
          </a:xfrm>
          <a:prstGeom prst="rect">
            <a:avLst/>
          </a:prstGeom>
        </p:spPr>
      </p:pic>
      <p:sp>
        <p:nvSpPr>
          <p:cNvPr id="7" name="TextBox 6">
            <a:extLst>
              <a:ext uri="{FF2B5EF4-FFF2-40B4-BE49-F238E27FC236}">
                <a16:creationId xmlns:a16="http://schemas.microsoft.com/office/drawing/2014/main" id="{B015EE7E-B66A-BE4B-BDD1-5B826BBC80A1}"/>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#11</a:t>
            </a:r>
          </a:p>
        </p:txBody>
      </p:sp>
    </p:spTree>
    <p:extLst>
      <p:ext uri="{BB962C8B-B14F-4D97-AF65-F5344CB8AC3E}">
        <p14:creationId xmlns:p14="http://schemas.microsoft.com/office/powerpoint/2010/main" val="1433520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2160-8FEF-FF49-A4CF-29FF8FE538AC}"/>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Analysis Plan</a:t>
            </a:r>
          </a:p>
        </p:txBody>
      </p:sp>
      <p:sp>
        <p:nvSpPr>
          <p:cNvPr id="5" name="Rounded Rectangle 4">
            <a:extLst>
              <a:ext uri="{FF2B5EF4-FFF2-40B4-BE49-F238E27FC236}">
                <a16:creationId xmlns:a16="http://schemas.microsoft.com/office/drawing/2014/main" id="{0EA24FB9-CFB2-524F-B4DB-0D806369A316}"/>
              </a:ext>
            </a:extLst>
          </p:cNvPr>
          <p:cNvSpPr/>
          <p:nvPr/>
        </p:nvSpPr>
        <p:spPr>
          <a:xfrm>
            <a:off x="7272902" y="1566694"/>
            <a:ext cx="3941969" cy="1684504"/>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latin typeface="Arial" panose="020B0604020202020204" pitchFamily="34" charset="0"/>
                <a:cs typeface="Arial" panose="020B0604020202020204" pitchFamily="34" charset="0"/>
              </a:rPr>
              <a:t>Antidepressant Purchases</a:t>
            </a: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218,792 individuals with 1,711,695 purchases</a:t>
            </a:r>
          </a:p>
          <a:p>
            <a:pPr algn="ctr"/>
            <a:r>
              <a:rPr lang="en-US" sz="2000" dirty="0">
                <a:latin typeface="Arial" panose="020B0604020202020204" pitchFamily="34" charset="0"/>
                <a:ea typeface="Helvetica Neue" panose="02000503000000020004" pitchFamily="2" charset="0"/>
                <a:cs typeface="Arial" panose="020B0604020202020204" pitchFamily="34" charset="0"/>
              </a:rPr>
              <a:t>Years = 1995 to 2017</a:t>
            </a:r>
            <a:endParaRPr lang="en-US" sz="2000" i="1" dirty="0">
              <a:latin typeface="Arial" panose="020B0604020202020204" pitchFamily="34" charset="0"/>
              <a:ea typeface="Helvetica Neue" panose="02000503000000020004" pitchFamily="2" charset="0"/>
              <a:cs typeface="Arial" panose="020B0604020202020204" pitchFamily="34" charset="0"/>
            </a:endParaRPr>
          </a:p>
        </p:txBody>
      </p:sp>
      <p:sp>
        <p:nvSpPr>
          <p:cNvPr id="6" name="Rounded Rectangle 5">
            <a:extLst>
              <a:ext uri="{FF2B5EF4-FFF2-40B4-BE49-F238E27FC236}">
                <a16:creationId xmlns:a16="http://schemas.microsoft.com/office/drawing/2014/main" id="{914FBFC8-6BD5-DD4F-8B3C-68FA610BDB3E}"/>
              </a:ext>
            </a:extLst>
          </p:cNvPr>
          <p:cNvSpPr/>
          <p:nvPr/>
        </p:nvSpPr>
        <p:spPr>
          <a:xfrm>
            <a:off x="7708490" y="4412652"/>
            <a:ext cx="3754678" cy="164520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latin typeface="Arial" panose="020B0604020202020204" pitchFamily="34" charset="0"/>
                <a:cs typeface="Arial" panose="020B0604020202020204" pitchFamily="34" charset="0"/>
              </a:rPr>
              <a:t>Longitudinal SSRI Purchases</a:t>
            </a: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51,519 individuals</a:t>
            </a:r>
          </a:p>
          <a:p>
            <a:pPr algn="ctr"/>
            <a:r>
              <a:rPr lang="en-US" sz="2000" dirty="0">
                <a:latin typeface="Arial" panose="020B0604020202020204" pitchFamily="34" charset="0"/>
                <a:cs typeface="Arial" panose="020B0604020202020204" pitchFamily="34" charset="0"/>
              </a:rPr>
              <a:t>853,286 purchases</a:t>
            </a:r>
          </a:p>
        </p:txBody>
      </p:sp>
      <p:sp>
        <p:nvSpPr>
          <p:cNvPr id="7" name="Right Arrow 6">
            <a:extLst>
              <a:ext uri="{FF2B5EF4-FFF2-40B4-BE49-F238E27FC236}">
                <a16:creationId xmlns:a16="http://schemas.microsoft.com/office/drawing/2014/main" id="{134884C1-1210-4A4B-8F65-893580D6C799}"/>
              </a:ext>
            </a:extLst>
          </p:cNvPr>
          <p:cNvSpPr/>
          <p:nvPr/>
        </p:nvSpPr>
        <p:spPr>
          <a:xfrm rot="5400000">
            <a:off x="2716588" y="2681152"/>
            <a:ext cx="642043" cy="717466"/>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8" name="Right Arrow 7">
            <a:extLst>
              <a:ext uri="{FF2B5EF4-FFF2-40B4-BE49-F238E27FC236}">
                <a16:creationId xmlns:a16="http://schemas.microsoft.com/office/drawing/2014/main" id="{396C5884-9518-974D-9871-8F8AC01D95B2}"/>
              </a:ext>
            </a:extLst>
          </p:cNvPr>
          <p:cNvSpPr/>
          <p:nvPr/>
        </p:nvSpPr>
        <p:spPr>
          <a:xfrm rot="5400000">
            <a:off x="8714020" y="3371620"/>
            <a:ext cx="746334" cy="997278"/>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9" name="Rounded Rectangle 8">
            <a:extLst>
              <a:ext uri="{FF2B5EF4-FFF2-40B4-BE49-F238E27FC236}">
                <a16:creationId xmlns:a16="http://schemas.microsoft.com/office/drawing/2014/main" id="{78339795-6B54-AC4A-9CAE-97792FE05EAF}"/>
              </a:ext>
            </a:extLst>
          </p:cNvPr>
          <p:cNvSpPr/>
          <p:nvPr/>
        </p:nvSpPr>
        <p:spPr>
          <a:xfrm>
            <a:off x="557951" y="3497094"/>
            <a:ext cx="5786572" cy="2852545"/>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latin typeface="Arial" panose="020B0604020202020204" pitchFamily="34" charset="0"/>
                <a:cs typeface="Arial" panose="020B0604020202020204" pitchFamily="34" charset="0"/>
              </a:rPr>
              <a:t>Association Analysis</a:t>
            </a:r>
            <a:r>
              <a:rPr lang="en-US" sz="2000" dirty="0">
                <a:latin typeface="Arial" panose="020B0604020202020204" pitchFamily="34" charset="0"/>
                <a:cs typeface="Arial" panose="020B0604020202020204" pitchFamily="34" charset="0"/>
              </a:rPr>
              <a:t> (SAIGE v0.42.1) Phenotypes tested adjusting for sex, age, batch, and first 10 PCs: </a:t>
            </a:r>
          </a:p>
          <a:p>
            <a:pPr marL="457200" indent="-457200" algn="ctr">
              <a:buFontTx/>
              <a:buAutoNum type="arabicParenR"/>
            </a:pPr>
            <a:r>
              <a:rPr lang="en-US" sz="2000" b="1" dirty="0">
                <a:latin typeface="Arial" panose="020B0604020202020204" pitchFamily="34" charset="0"/>
                <a:cs typeface="Arial" panose="020B0604020202020204" pitchFamily="34" charset="0"/>
              </a:rPr>
              <a:t>SSRI Number of Purchases</a:t>
            </a:r>
          </a:p>
          <a:p>
            <a:pPr marL="457200" indent="-457200" algn="ctr">
              <a:buFontTx/>
              <a:buAutoNum type="arabicParenR"/>
            </a:pPr>
            <a:r>
              <a:rPr lang="en-US" sz="2000" b="1" dirty="0"/>
              <a:t>SSRI Dosage Change over Time</a:t>
            </a:r>
            <a:endParaRPr lang="en-US" sz="2000" b="1"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Significance threshold: </a:t>
            </a:r>
            <a:r>
              <a:rPr lang="en-US" sz="2000" i="1" dirty="0">
                <a:latin typeface="Arial" panose="020B0604020202020204" pitchFamily="34" charset="0"/>
                <a:cs typeface="Arial" panose="020B0604020202020204" pitchFamily="34" charset="0"/>
              </a:rPr>
              <a:t>p </a:t>
            </a:r>
            <a:r>
              <a:rPr lang="en-US" sz="2000" dirty="0">
                <a:latin typeface="Arial" panose="020B0604020202020204" pitchFamily="34" charset="0"/>
                <a:cs typeface="Arial" panose="020B0604020202020204" pitchFamily="34" charset="0"/>
              </a:rPr>
              <a:t>&lt; 5x10</a:t>
            </a:r>
            <a:r>
              <a:rPr lang="en-US" sz="2000" baseline="30000" dirty="0">
                <a:latin typeface="Arial" panose="020B0604020202020204" pitchFamily="34" charset="0"/>
                <a:cs typeface="Arial" panose="020B0604020202020204" pitchFamily="34" charset="0"/>
              </a:rPr>
              <a:t>-8</a:t>
            </a:r>
            <a:endParaRPr lang="en-US" sz="2000" dirty="0">
              <a:latin typeface="Arial" panose="020B0604020202020204" pitchFamily="34" charset="0"/>
              <a:cs typeface="Arial" panose="020B0604020202020204" pitchFamily="34" charset="0"/>
            </a:endParaRPr>
          </a:p>
        </p:txBody>
      </p:sp>
      <p:sp>
        <p:nvSpPr>
          <p:cNvPr id="10" name="Rounded Rectangle 9">
            <a:extLst>
              <a:ext uri="{FF2B5EF4-FFF2-40B4-BE49-F238E27FC236}">
                <a16:creationId xmlns:a16="http://schemas.microsoft.com/office/drawing/2014/main" id="{D509A511-48B8-DB49-9F3B-F90FF5421136}"/>
              </a:ext>
            </a:extLst>
          </p:cNvPr>
          <p:cNvSpPr/>
          <p:nvPr/>
        </p:nvSpPr>
        <p:spPr>
          <a:xfrm>
            <a:off x="973953" y="1320799"/>
            <a:ext cx="4307369" cy="133951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latin typeface="Arial" panose="020B0604020202020204" pitchFamily="34" charset="0"/>
                <a:cs typeface="Arial" panose="020B0604020202020204" pitchFamily="34" charset="0"/>
              </a:rPr>
              <a:t>Genotyped and Imputed</a:t>
            </a:r>
            <a:r>
              <a:rPr lang="en-US" sz="2000" dirty="0">
                <a:latin typeface="Arial" panose="020B0604020202020204" pitchFamily="34" charset="0"/>
                <a:cs typeface="Arial" panose="020B0604020202020204" pitchFamily="34" charset="0"/>
              </a:rPr>
              <a:t>:</a:t>
            </a:r>
          </a:p>
          <a:p>
            <a:pPr algn="ctr"/>
            <a:r>
              <a:rPr lang="en-US" sz="2000" dirty="0">
                <a:latin typeface="Arial" panose="020B0604020202020204" pitchFamily="34" charset="0"/>
                <a:cs typeface="Arial" panose="020B0604020202020204" pitchFamily="34" charset="0"/>
              </a:rPr>
              <a:t>Total markers: 16,962,023</a:t>
            </a:r>
          </a:p>
        </p:txBody>
      </p:sp>
      <p:sp>
        <p:nvSpPr>
          <p:cNvPr id="11" name="Right Arrow 10">
            <a:extLst>
              <a:ext uri="{FF2B5EF4-FFF2-40B4-BE49-F238E27FC236}">
                <a16:creationId xmlns:a16="http://schemas.microsoft.com/office/drawing/2014/main" id="{C65106D2-9C8D-BE45-B605-B6F7D13C4CDB}"/>
              </a:ext>
            </a:extLst>
          </p:cNvPr>
          <p:cNvSpPr/>
          <p:nvPr/>
        </p:nvSpPr>
        <p:spPr>
          <a:xfrm rot="10800000">
            <a:off x="6424821" y="4590167"/>
            <a:ext cx="1151395" cy="961782"/>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E9BB877A-7F6D-4A45-A0C0-F30258C8DCB9}"/>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#12</a:t>
            </a:r>
          </a:p>
        </p:txBody>
      </p:sp>
    </p:spTree>
    <p:extLst>
      <p:ext uri="{BB962C8B-B14F-4D97-AF65-F5344CB8AC3E}">
        <p14:creationId xmlns:p14="http://schemas.microsoft.com/office/powerpoint/2010/main" val="339851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BF67-0F58-584E-BEDC-6296431A0281}"/>
              </a:ext>
            </a:extLst>
          </p:cNvPr>
          <p:cNvSpPr>
            <a:spLocks noGrp="1"/>
          </p:cNvSpPr>
          <p:nvPr>
            <p:ph type="title"/>
          </p:nvPr>
        </p:nvSpPr>
        <p:spPr/>
        <p:txBody>
          <a:bodyPr/>
          <a:lstStyle/>
          <a:p>
            <a:r>
              <a:rPr lang="en-US" b="1" dirty="0"/>
              <a:t>Longitudinal Drug Purchase Data is Incredibly Rich but also….</a:t>
            </a:r>
          </a:p>
        </p:txBody>
      </p:sp>
      <p:sp>
        <p:nvSpPr>
          <p:cNvPr id="3" name="Text Placeholder 2">
            <a:extLst>
              <a:ext uri="{FF2B5EF4-FFF2-40B4-BE49-F238E27FC236}">
                <a16:creationId xmlns:a16="http://schemas.microsoft.com/office/drawing/2014/main" id="{2C14EF63-0AE2-6645-ADEB-03353E4A7E34}"/>
              </a:ext>
            </a:extLst>
          </p:cNvPr>
          <p:cNvSpPr>
            <a:spLocks noGrp="1"/>
          </p:cNvSpPr>
          <p:nvPr>
            <p:ph type="body" idx="1"/>
          </p:nvPr>
        </p:nvSpPr>
        <p:spPr/>
        <p:txBody>
          <a:bodyPr/>
          <a:lstStyle/>
          <a:p>
            <a:endParaRPr lang="en-US"/>
          </a:p>
        </p:txBody>
      </p:sp>
      <p:sp>
        <p:nvSpPr>
          <p:cNvPr id="5" name="TextBox 4">
            <a:extLst>
              <a:ext uri="{FF2B5EF4-FFF2-40B4-BE49-F238E27FC236}">
                <a16:creationId xmlns:a16="http://schemas.microsoft.com/office/drawing/2014/main" id="{A72FAE3A-1467-F249-B991-728B8E2CA06F}"/>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#13</a:t>
            </a:r>
          </a:p>
        </p:txBody>
      </p:sp>
      <p:grpSp>
        <p:nvGrpSpPr>
          <p:cNvPr id="12" name="Group 11">
            <a:extLst>
              <a:ext uri="{FF2B5EF4-FFF2-40B4-BE49-F238E27FC236}">
                <a16:creationId xmlns:a16="http://schemas.microsoft.com/office/drawing/2014/main" id="{42B64B17-AB78-ED42-ACB2-8D67537EF7ED}"/>
              </a:ext>
            </a:extLst>
          </p:cNvPr>
          <p:cNvGrpSpPr/>
          <p:nvPr/>
        </p:nvGrpSpPr>
        <p:grpSpPr>
          <a:xfrm>
            <a:off x="0" y="1701131"/>
            <a:ext cx="8292180" cy="4395537"/>
            <a:chOff x="0" y="1701131"/>
            <a:chExt cx="8292180" cy="4395537"/>
          </a:xfrm>
        </p:grpSpPr>
        <p:pic>
          <p:nvPicPr>
            <p:cNvPr id="4" name="Picture 3" descr="Clean up all the messy data - x all the y | Meme Generator">
              <a:extLst>
                <a:ext uri="{FF2B5EF4-FFF2-40B4-BE49-F238E27FC236}">
                  <a16:creationId xmlns:a16="http://schemas.microsoft.com/office/drawing/2014/main" id="{AF6F8014-A00F-6E49-AE4D-5B108563A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6643" y="1701131"/>
              <a:ext cx="4395537" cy="439553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B4941562-979D-1945-A04D-786488B4F794}"/>
                </a:ext>
              </a:extLst>
            </p:cNvPr>
            <p:cNvGrpSpPr/>
            <p:nvPr/>
          </p:nvGrpSpPr>
          <p:grpSpPr>
            <a:xfrm>
              <a:off x="0" y="2606733"/>
              <a:ext cx="5669017" cy="1143000"/>
              <a:chOff x="0" y="2606733"/>
              <a:chExt cx="5669017" cy="1143000"/>
            </a:xfrm>
          </p:grpSpPr>
          <p:pic>
            <p:nvPicPr>
              <p:cNvPr id="8" name="Picture 7">
                <a:extLst>
                  <a:ext uri="{FF2B5EF4-FFF2-40B4-BE49-F238E27FC236}">
                    <a16:creationId xmlns:a16="http://schemas.microsoft.com/office/drawing/2014/main" id="{0D3B0C97-8687-054F-AD89-1A4EDF5F69E9}"/>
                  </a:ext>
                </a:extLst>
              </p:cNvPr>
              <p:cNvPicPr>
                <a:picLocks noChangeAspect="1"/>
              </p:cNvPicPr>
              <p:nvPr/>
            </p:nvPicPr>
            <p:blipFill>
              <a:blip r:embed="rId3"/>
              <a:stretch>
                <a:fillRect/>
              </a:stretch>
            </p:blipFill>
            <p:spPr>
              <a:xfrm>
                <a:off x="0" y="2606733"/>
                <a:ext cx="5669017" cy="1143000"/>
              </a:xfrm>
              <a:prstGeom prst="rect">
                <a:avLst/>
              </a:prstGeom>
            </p:spPr>
          </p:pic>
          <p:sp>
            <p:nvSpPr>
              <p:cNvPr id="10" name="TextBox 9">
                <a:extLst>
                  <a:ext uri="{FF2B5EF4-FFF2-40B4-BE49-F238E27FC236}">
                    <a16:creationId xmlns:a16="http://schemas.microsoft.com/office/drawing/2014/main" id="{DA3B61BA-0B9F-3243-91B1-DC5138E6C88A}"/>
                  </a:ext>
                </a:extLst>
              </p:cNvPr>
              <p:cNvSpPr txBox="1"/>
              <p:nvPr/>
            </p:nvSpPr>
            <p:spPr>
              <a:xfrm>
                <a:off x="2348348" y="3317172"/>
                <a:ext cx="1675014" cy="248594"/>
              </a:xfrm>
              <a:prstGeom prst="rect">
                <a:avLst/>
              </a:prstGeom>
              <a:noFill/>
            </p:spPr>
            <p:txBody>
              <a:bodyPr wrap="square">
                <a:spAutoFit/>
              </a:bodyPr>
              <a:lstStyle/>
              <a:p>
                <a:pPr marL="0" marR="0">
                  <a:lnSpc>
                    <a:spcPts val="1200"/>
                  </a:lnSpc>
                  <a:spcBef>
                    <a:spcPts val="0"/>
                  </a:spcBef>
                  <a:spcAft>
                    <a:spcPts val="0"/>
                  </a:spcAft>
                </a:pPr>
                <a:r>
                  <a:rPr lang="fr-CA" sz="1400" dirty="0" err="1">
                    <a:effectLst/>
                    <a:latin typeface="Arial" panose="020B0604020202020204" pitchFamily="34" charset="0"/>
                    <a:ea typeface="Arial" panose="020B0604020202020204" pitchFamily="34" charset="0"/>
                    <a:cs typeface="Times New Roman" panose="02020603050405020304" pitchFamily="18" charset="0"/>
                  </a:rPr>
                  <a:t>Marilisa</a:t>
                </a:r>
                <a:r>
                  <a:rPr lang="fr-CA" sz="1400" dirty="0">
                    <a:effectLst/>
                    <a:latin typeface="Arial" panose="020B0604020202020204" pitchFamily="34" charset="0"/>
                    <a:ea typeface="Arial" panose="020B0604020202020204" pitchFamily="34" charset="0"/>
                    <a:cs typeface="Times New Roman" panose="02020603050405020304" pitchFamily="18" charset="0"/>
                  </a:rPr>
                  <a:t> </a:t>
                </a:r>
                <a:r>
                  <a:rPr lang="fr-CA" sz="1400" dirty="0" err="1">
                    <a:effectLst/>
                    <a:latin typeface="Arial" panose="020B0604020202020204" pitchFamily="34" charset="0"/>
                    <a:ea typeface="Arial" panose="020B0604020202020204" pitchFamily="34" charset="0"/>
                    <a:cs typeface="Times New Roman" panose="02020603050405020304" pitchFamily="18" charset="0"/>
                  </a:rPr>
                  <a:t>Neri</a:t>
                </a:r>
                <a:endParaRPr lang="en-US" sz="1400" dirty="0">
                  <a:effectLst/>
                  <a:latin typeface="Arial" panose="020B0604020202020204" pitchFamily="34" charset="0"/>
                  <a:ea typeface="Arial" panose="020B0604020202020204" pitchFamily="34" charset="0"/>
                  <a:cs typeface="Times New Roman" panose="02020603050405020304" pitchFamily="18" charset="0"/>
                </a:endParaRPr>
              </a:p>
            </p:txBody>
          </p:sp>
        </p:grpSp>
      </p:grpSp>
    </p:spTree>
    <p:extLst>
      <p:ext uri="{BB962C8B-B14F-4D97-AF65-F5344CB8AC3E}">
        <p14:creationId xmlns:p14="http://schemas.microsoft.com/office/powerpoint/2010/main" val="292554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1C76-1901-FD44-B64D-54798CA48258}"/>
              </a:ext>
            </a:extLst>
          </p:cNvPr>
          <p:cNvSpPr>
            <a:spLocks noGrp="1"/>
          </p:cNvSpPr>
          <p:nvPr>
            <p:ph type="title"/>
          </p:nvPr>
        </p:nvSpPr>
        <p:spPr/>
        <p:txBody>
          <a:bodyPr/>
          <a:lstStyle/>
          <a:p>
            <a:r>
              <a:rPr lang="en-US" b="1" dirty="0"/>
              <a:t>Analysis 1: SSRI vs non-SSRI</a:t>
            </a:r>
          </a:p>
        </p:txBody>
      </p:sp>
      <p:pic>
        <p:nvPicPr>
          <p:cNvPr id="1026" name="Picture 2" descr="Purchase Order Software | Procurify">
            <a:extLst>
              <a:ext uri="{FF2B5EF4-FFF2-40B4-BE49-F238E27FC236}">
                <a16:creationId xmlns:a16="http://schemas.microsoft.com/office/drawing/2014/main" id="{7C2724ED-3219-794D-B81A-FACFE70FE0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4592" y="2142853"/>
            <a:ext cx="1575707" cy="15757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7FB6FB3-BBE3-7B48-A721-592B101B1521}"/>
              </a:ext>
            </a:extLst>
          </p:cNvPr>
          <p:cNvGrpSpPr/>
          <p:nvPr/>
        </p:nvGrpSpPr>
        <p:grpSpPr>
          <a:xfrm>
            <a:off x="7812994" y="2020388"/>
            <a:ext cx="1926772" cy="1820636"/>
            <a:chOff x="7812994" y="1730828"/>
            <a:chExt cx="1926772" cy="1820636"/>
          </a:xfrm>
        </p:grpSpPr>
        <p:pic>
          <p:nvPicPr>
            <p:cNvPr id="5" name="Picture 2" descr="Purchase Order Software | Procurify">
              <a:extLst>
                <a:ext uri="{FF2B5EF4-FFF2-40B4-BE49-F238E27FC236}">
                  <a16:creationId xmlns:a16="http://schemas.microsoft.com/office/drawing/2014/main" id="{ED3E8E25-4136-034B-BCFA-48E8B4129B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8527" y="1853293"/>
              <a:ext cx="1575707" cy="1575707"/>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a:extLst>
                <a:ext uri="{FF2B5EF4-FFF2-40B4-BE49-F238E27FC236}">
                  <a16:creationId xmlns:a16="http://schemas.microsoft.com/office/drawing/2014/main" id="{2B3FE91F-584B-A94F-9913-FD68C07817CB}"/>
                </a:ext>
              </a:extLst>
            </p:cNvPr>
            <p:cNvSpPr/>
            <p:nvPr/>
          </p:nvSpPr>
          <p:spPr>
            <a:xfrm>
              <a:off x="7812994" y="1730828"/>
              <a:ext cx="1926772" cy="1820636"/>
            </a:xfrm>
            <a:prstGeom prst="noSmoking">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9" name="Rectangle 8">
            <a:extLst>
              <a:ext uri="{FF2B5EF4-FFF2-40B4-BE49-F238E27FC236}">
                <a16:creationId xmlns:a16="http://schemas.microsoft.com/office/drawing/2014/main" id="{F5595D6B-0691-C248-96F4-E6FC665741A2}"/>
              </a:ext>
            </a:extLst>
          </p:cNvPr>
          <p:cNvSpPr/>
          <p:nvPr/>
        </p:nvSpPr>
        <p:spPr>
          <a:xfrm>
            <a:off x="2172364" y="4512663"/>
            <a:ext cx="2480166" cy="523220"/>
          </a:xfrm>
          <a:prstGeom prst="rect">
            <a:avLst/>
          </a:prstGeom>
        </p:spPr>
        <p:txBody>
          <a:bodyPr wrap="none">
            <a:spAutoFit/>
          </a:bodyPr>
          <a:lstStyle/>
          <a:p>
            <a:pPr algn="ctr"/>
            <a:r>
              <a:rPr lang="en-US" sz="2800" dirty="0"/>
              <a:t>N</a:t>
            </a:r>
            <a:r>
              <a:rPr lang="en-US" sz="2800" baseline="-25000" dirty="0"/>
              <a:t>SSRI </a:t>
            </a:r>
            <a:r>
              <a:rPr lang="en-US" sz="2800" dirty="0"/>
              <a:t>= 41,147</a:t>
            </a:r>
          </a:p>
        </p:txBody>
      </p:sp>
      <p:sp>
        <p:nvSpPr>
          <p:cNvPr id="11" name="Rectangle 10">
            <a:extLst>
              <a:ext uri="{FF2B5EF4-FFF2-40B4-BE49-F238E27FC236}">
                <a16:creationId xmlns:a16="http://schemas.microsoft.com/office/drawing/2014/main" id="{6594D052-00BD-8F46-8F33-64E2D0FD625B}"/>
              </a:ext>
            </a:extLst>
          </p:cNvPr>
          <p:cNvSpPr/>
          <p:nvPr/>
        </p:nvSpPr>
        <p:spPr>
          <a:xfrm>
            <a:off x="7296650" y="4512663"/>
            <a:ext cx="3159839" cy="523220"/>
          </a:xfrm>
          <a:prstGeom prst="rect">
            <a:avLst/>
          </a:prstGeom>
        </p:spPr>
        <p:txBody>
          <a:bodyPr wrap="none">
            <a:spAutoFit/>
          </a:bodyPr>
          <a:lstStyle/>
          <a:p>
            <a:pPr algn="ctr"/>
            <a:r>
              <a:rPr lang="en-US" sz="2800" dirty="0" err="1"/>
              <a:t>N</a:t>
            </a:r>
            <a:r>
              <a:rPr lang="en-US" sz="2800" baseline="-25000" dirty="0" err="1"/>
              <a:t>non</a:t>
            </a:r>
            <a:r>
              <a:rPr lang="en-US" sz="2800" baseline="-25000" dirty="0"/>
              <a:t>-SSRI </a:t>
            </a:r>
            <a:r>
              <a:rPr lang="en-US" sz="2800" dirty="0"/>
              <a:t>= 159,788</a:t>
            </a:r>
          </a:p>
        </p:txBody>
      </p:sp>
      <p:sp>
        <p:nvSpPr>
          <p:cNvPr id="10" name="TextBox 9">
            <a:extLst>
              <a:ext uri="{FF2B5EF4-FFF2-40B4-BE49-F238E27FC236}">
                <a16:creationId xmlns:a16="http://schemas.microsoft.com/office/drawing/2014/main" id="{5A6D9C24-80EC-6D46-9F97-5EADF21C0AA9}"/>
              </a:ext>
            </a:extLst>
          </p:cNvPr>
          <p:cNvSpPr txBox="1"/>
          <p:nvPr/>
        </p:nvSpPr>
        <p:spPr>
          <a:xfrm>
            <a:off x="5572874" y="2707411"/>
            <a:ext cx="867545" cy="707886"/>
          </a:xfrm>
          <a:prstGeom prst="rect">
            <a:avLst/>
          </a:prstGeom>
          <a:noFill/>
        </p:spPr>
        <p:txBody>
          <a:bodyPr wrap="none" rtlCol="0">
            <a:spAutoFit/>
          </a:bodyPr>
          <a:lstStyle/>
          <a:p>
            <a:r>
              <a:rPr lang="en-US" sz="4000" b="1" dirty="0"/>
              <a:t>VS</a:t>
            </a:r>
          </a:p>
        </p:txBody>
      </p:sp>
      <p:sp>
        <p:nvSpPr>
          <p:cNvPr id="12" name="TextBox 11">
            <a:extLst>
              <a:ext uri="{FF2B5EF4-FFF2-40B4-BE49-F238E27FC236}">
                <a16:creationId xmlns:a16="http://schemas.microsoft.com/office/drawing/2014/main" id="{3AF50546-5FDE-2948-B01F-2FE622C00278}"/>
              </a:ext>
            </a:extLst>
          </p:cNvPr>
          <p:cNvSpPr txBox="1"/>
          <p:nvPr/>
        </p:nvSpPr>
        <p:spPr>
          <a:xfrm>
            <a:off x="4983502" y="1120710"/>
            <a:ext cx="1882247" cy="954107"/>
          </a:xfrm>
          <a:prstGeom prst="rect">
            <a:avLst/>
          </a:prstGeom>
          <a:noFill/>
        </p:spPr>
        <p:txBody>
          <a:bodyPr wrap="none" rtlCol="0">
            <a:spAutoFit/>
          </a:bodyPr>
          <a:lstStyle/>
          <a:p>
            <a:pPr algn="ctr"/>
            <a:r>
              <a:rPr lang="en-US" sz="2800" dirty="0"/>
              <a:t>Trait type: </a:t>
            </a:r>
          </a:p>
          <a:p>
            <a:pPr algn="ctr"/>
            <a:r>
              <a:rPr lang="en-US" sz="2800" dirty="0"/>
              <a:t>Binary</a:t>
            </a:r>
          </a:p>
        </p:txBody>
      </p:sp>
      <p:sp>
        <p:nvSpPr>
          <p:cNvPr id="13" name="TextBox 12">
            <a:extLst>
              <a:ext uri="{FF2B5EF4-FFF2-40B4-BE49-F238E27FC236}">
                <a16:creationId xmlns:a16="http://schemas.microsoft.com/office/drawing/2014/main" id="{D21AFF4F-FD34-E340-BF83-300D54434DE8}"/>
              </a:ext>
            </a:extLst>
          </p:cNvPr>
          <p:cNvSpPr txBox="1"/>
          <p:nvPr/>
        </p:nvSpPr>
        <p:spPr>
          <a:xfrm>
            <a:off x="1633753" y="3930945"/>
            <a:ext cx="3557384" cy="369332"/>
          </a:xfrm>
          <a:prstGeom prst="rect">
            <a:avLst/>
          </a:prstGeom>
          <a:noFill/>
        </p:spPr>
        <p:txBody>
          <a:bodyPr wrap="none" rtlCol="0">
            <a:spAutoFit/>
          </a:bodyPr>
          <a:lstStyle/>
          <a:p>
            <a:r>
              <a:rPr lang="en-US" sz="1800" i="1" dirty="0"/>
              <a:t>Minimum of ONE SSRI purchase</a:t>
            </a:r>
          </a:p>
        </p:txBody>
      </p:sp>
      <p:sp>
        <p:nvSpPr>
          <p:cNvPr id="15" name="TextBox 14">
            <a:extLst>
              <a:ext uri="{FF2B5EF4-FFF2-40B4-BE49-F238E27FC236}">
                <a16:creationId xmlns:a16="http://schemas.microsoft.com/office/drawing/2014/main" id="{ABA47A6B-29AA-2E4B-B52B-B57EC7749BC7}"/>
              </a:ext>
            </a:extLst>
          </p:cNvPr>
          <p:cNvSpPr txBox="1"/>
          <p:nvPr/>
        </p:nvSpPr>
        <p:spPr>
          <a:xfrm>
            <a:off x="6798915" y="3930945"/>
            <a:ext cx="3954929" cy="369332"/>
          </a:xfrm>
          <a:prstGeom prst="rect">
            <a:avLst/>
          </a:prstGeom>
          <a:noFill/>
        </p:spPr>
        <p:txBody>
          <a:bodyPr wrap="none" rtlCol="0">
            <a:spAutoFit/>
          </a:bodyPr>
          <a:lstStyle/>
          <a:p>
            <a:r>
              <a:rPr lang="en-US" sz="1800" i="1" dirty="0"/>
              <a:t>NO / ZERO record of SSRI purchase</a:t>
            </a:r>
          </a:p>
        </p:txBody>
      </p:sp>
      <p:sp>
        <p:nvSpPr>
          <p:cNvPr id="14" name="TextBox 13">
            <a:extLst>
              <a:ext uri="{FF2B5EF4-FFF2-40B4-BE49-F238E27FC236}">
                <a16:creationId xmlns:a16="http://schemas.microsoft.com/office/drawing/2014/main" id="{BA57AC51-068B-E443-9EE7-A1E5DAB1604A}"/>
              </a:ext>
            </a:extLst>
          </p:cNvPr>
          <p:cNvSpPr txBox="1"/>
          <p:nvPr/>
        </p:nvSpPr>
        <p:spPr>
          <a:xfrm>
            <a:off x="635229" y="5425773"/>
            <a:ext cx="10918374" cy="892552"/>
          </a:xfrm>
          <a:prstGeom prst="rect">
            <a:avLst/>
          </a:prstGeom>
          <a:noFill/>
        </p:spPr>
        <p:txBody>
          <a:bodyPr wrap="none" rtlCol="0">
            <a:spAutoFit/>
          </a:bodyPr>
          <a:lstStyle/>
          <a:p>
            <a:pPr algn="ctr"/>
            <a:r>
              <a:rPr lang="en-US" sz="2400" u="sng" dirty="0"/>
              <a:t>Question</a:t>
            </a:r>
            <a:r>
              <a:rPr lang="en-US" sz="2400" dirty="0"/>
              <a:t>: </a:t>
            </a:r>
          </a:p>
          <a:p>
            <a:pPr algn="ctr"/>
            <a:r>
              <a:rPr lang="en-US" sz="2800" i="1" dirty="0"/>
              <a:t>Are there genetic differences observed with the purchase of SSRI? </a:t>
            </a:r>
          </a:p>
        </p:txBody>
      </p:sp>
      <p:sp>
        <p:nvSpPr>
          <p:cNvPr id="16" name="Rectangle 15">
            <a:extLst>
              <a:ext uri="{FF2B5EF4-FFF2-40B4-BE49-F238E27FC236}">
                <a16:creationId xmlns:a16="http://schemas.microsoft.com/office/drawing/2014/main" id="{A766306B-9E44-0441-9FDA-06FCA0C60044}"/>
              </a:ext>
            </a:extLst>
          </p:cNvPr>
          <p:cNvSpPr/>
          <p:nvPr/>
        </p:nvSpPr>
        <p:spPr>
          <a:xfrm>
            <a:off x="4375831" y="2307301"/>
            <a:ext cx="3403497" cy="400110"/>
          </a:xfrm>
          <a:prstGeom prst="rect">
            <a:avLst/>
          </a:prstGeom>
        </p:spPr>
        <p:txBody>
          <a:bodyPr wrap="none">
            <a:spAutoFit/>
          </a:bodyPr>
          <a:lstStyle/>
          <a:p>
            <a:pPr algn="ctr"/>
            <a:r>
              <a:rPr lang="en-US" sz="2000" dirty="0"/>
              <a:t>Purchaser vs non-purchaser</a:t>
            </a:r>
          </a:p>
        </p:txBody>
      </p:sp>
      <p:pic>
        <p:nvPicPr>
          <p:cNvPr id="17" name="Picture 16">
            <a:extLst>
              <a:ext uri="{FF2B5EF4-FFF2-40B4-BE49-F238E27FC236}">
                <a16:creationId xmlns:a16="http://schemas.microsoft.com/office/drawing/2014/main" id="{CFB77F21-AA37-7045-99FA-A5642148D7F3}"/>
              </a:ext>
            </a:extLst>
          </p:cNvPr>
          <p:cNvPicPr>
            <a:picLocks noChangeAspect="1"/>
          </p:cNvPicPr>
          <p:nvPr/>
        </p:nvPicPr>
        <p:blipFill>
          <a:blip r:embed="rId3"/>
          <a:stretch>
            <a:fillRect/>
          </a:stretch>
        </p:blipFill>
        <p:spPr>
          <a:xfrm>
            <a:off x="10791825" y="1281067"/>
            <a:ext cx="1397000" cy="1587500"/>
          </a:xfrm>
          <a:prstGeom prst="rect">
            <a:avLst/>
          </a:prstGeom>
        </p:spPr>
      </p:pic>
      <p:sp>
        <p:nvSpPr>
          <p:cNvPr id="18" name="TextBox 17">
            <a:extLst>
              <a:ext uri="{FF2B5EF4-FFF2-40B4-BE49-F238E27FC236}">
                <a16:creationId xmlns:a16="http://schemas.microsoft.com/office/drawing/2014/main" id="{BD39EB32-0621-5841-9E35-129271BEF68A}"/>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#14</a:t>
            </a:r>
          </a:p>
        </p:txBody>
      </p:sp>
    </p:spTree>
    <p:extLst>
      <p:ext uri="{BB962C8B-B14F-4D97-AF65-F5344CB8AC3E}">
        <p14:creationId xmlns:p14="http://schemas.microsoft.com/office/powerpoint/2010/main" val="425977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0" grpId="0"/>
      <p:bldP spid="12" grpId="0"/>
      <p:bldP spid="13" grpId="0"/>
      <p:bldP spid="15" grpId="0"/>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E7BF5-61D6-4947-9E08-ECD0F6497B38}"/>
              </a:ext>
            </a:extLst>
          </p:cNvPr>
          <p:cNvSpPr>
            <a:spLocks noGrp="1"/>
          </p:cNvSpPr>
          <p:nvPr>
            <p:ph type="title"/>
          </p:nvPr>
        </p:nvSpPr>
        <p:spPr>
          <a:xfrm>
            <a:off x="844328" y="36809"/>
            <a:ext cx="10500165" cy="1143000"/>
          </a:xfrm>
        </p:spPr>
        <p:txBody>
          <a:bodyPr/>
          <a:lstStyle/>
          <a:p>
            <a:r>
              <a:rPr lang="en-US" b="1" dirty="0"/>
              <a:t>MDD Polygenic Risk is different in</a:t>
            </a:r>
            <a:br>
              <a:rPr lang="en-US" b="1" dirty="0"/>
            </a:br>
            <a:r>
              <a:rPr lang="en-US" b="1" dirty="0"/>
              <a:t>SSRI vs no-SSRI</a:t>
            </a:r>
          </a:p>
        </p:txBody>
      </p:sp>
      <p:sp>
        <p:nvSpPr>
          <p:cNvPr id="5" name="TextBox 4">
            <a:extLst>
              <a:ext uri="{FF2B5EF4-FFF2-40B4-BE49-F238E27FC236}">
                <a16:creationId xmlns:a16="http://schemas.microsoft.com/office/drawing/2014/main" id="{6D753084-FF3F-3B48-8A70-8673946DD9FC}"/>
              </a:ext>
            </a:extLst>
          </p:cNvPr>
          <p:cNvSpPr txBox="1"/>
          <p:nvPr/>
        </p:nvSpPr>
        <p:spPr>
          <a:xfrm>
            <a:off x="677816" y="2159779"/>
            <a:ext cx="2468339" cy="2308324"/>
          </a:xfrm>
          <a:prstGeom prst="rect">
            <a:avLst/>
          </a:prstGeom>
          <a:noFill/>
        </p:spPr>
        <p:txBody>
          <a:bodyPr wrap="square" rtlCol="0">
            <a:spAutoFit/>
          </a:bodyPr>
          <a:lstStyle/>
          <a:p>
            <a:r>
              <a:rPr lang="en-US" sz="2400" dirty="0"/>
              <a:t>MDD to Antidepressants: </a:t>
            </a:r>
          </a:p>
          <a:p>
            <a:r>
              <a:rPr lang="en-US" sz="2400" i="1" dirty="0" err="1"/>
              <a:t>r</a:t>
            </a:r>
            <a:r>
              <a:rPr lang="en-US" sz="2400" i="1" baseline="-25000" dirty="0" err="1"/>
              <a:t>g</a:t>
            </a:r>
            <a:r>
              <a:rPr lang="en-US" sz="2400" i="1" dirty="0"/>
              <a:t> = </a:t>
            </a:r>
            <a:r>
              <a:rPr lang="en-US" sz="2400" dirty="0"/>
              <a:t>0.997</a:t>
            </a:r>
          </a:p>
          <a:p>
            <a:endParaRPr lang="en-US" sz="2400" dirty="0"/>
          </a:p>
          <a:p>
            <a:r>
              <a:rPr lang="en-US" sz="2400" dirty="0"/>
              <a:t>MDD to SSRI:</a:t>
            </a:r>
          </a:p>
          <a:p>
            <a:r>
              <a:rPr lang="en-US" sz="2400" i="1" dirty="0" err="1"/>
              <a:t>r</a:t>
            </a:r>
            <a:r>
              <a:rPr lang="en-US" sz="2400" i="1" baseline="-25000" dirty="0" err="1"/>
              <a:t>g</a:t>
            </a:r>
            <a:r>
              <a:rPr lang="en-US" sz="2400" i="1" dirty="0"/>
              <a:t> = </a:t>
            </a:r>
            <a:r>
              <a:rPr lang="en-US" sz="2400" dirty="0"/>
              <a:t>0.732</a:t>
            </a:r>
          </a:p>
        </p:txBody>
      </p:sp>
      <p:sp>
        <p:nvSpPr>
          <p:cNvPr id="6" name="Rectangle 5">
            <a:extLst>
              <a:ext uri="{FF2B5EF4-FFF2-40B4-BE49-F238E27FC236}">
                <a16:creationId xmlns:a16="http://schemas.microsoft.com/office/drawing/2014/main" id="{BADEDCFA-F2C3-0445-A494-1F44DA7262BF}"/>
              </a:ext>
            </a:extLst>
          </p:cNvPr>
          <p:cNvSpPr/>
          <p:nvPr/>
        </p:nvSpPr>
        <p:spPr>
          <a:xfrm>
            <a:off x="0" y="5903893"/>
            <a:ext cx="3708066" cy="954107"/>
          </a:xfrm>
          <a:prstGeom prst="rect">
            <a:avLst/>
          </a:prstGeom>
        </p:spPr>
        <p:txBody>
          <a:bodyPr wrap="none">
            <a:spAutoFit/>
          </a:bodyPr>
          <a:lstStyle/>
          <a:p>
            <a:r>
              <a:rPr lang="en-US" i="1" dirty="0"/>
              <a:t>Note:</a:t>
            </a:r>
          </a:p>
          <a:p>
            <a:r>
              <a:rPr lang="en-US" i="1" dirty="0" err="1"/>
              <a:t>r</a:t>
            </a:r>
            <a:r>
              <a:rPr lang="en-US" i="1" baseline="-25000" dirty="0" err="1"/>
              <a:t>g</a:t>
            </a:r>
            <a:r>
              <a:rPr lang="en-US" dirty="0"/>
              <a:t> – genetic correlation</a:t>
            </a:r>
          </a:p>
          <a:p>
            <a:r>
              <a:rPr lang="en-US" dirty="0"/>
              <a:t>MDD – major depressive disorder</a:t>
            </a:r>
          </a:p>
          <a:p>
            <a:r>
              <a:rPr lang="en-US" dirty="0"/>
              <a:t>SSRI – selective serotonin reuptake inhibitor</a:t>
            </a:r>
          </a:p>
        </p:txBody>
      </p:sp>
      <p:grpSp>
        <p:nvGrpSpPr>
          <p:cNvPr id="11" name="Group 10">
            <a:extLst>
              <a:ext uri="{FF2B5EF4-FFF2-40B4-BE49-F238E27FC236}">
                <a16:creationId xmlns:a16="http://schemas.microsoft.com/office/drawing/2014/main" id="{2E71F7F5-E407-AE43-964A-B7BF686ABB7A}"/>
              </a:ext>
            </a:extLst>
          </p:cNvPr>
          <p:cNvGrpSpPr/>
          <p:nvPr/>
        </p:nvGrpSpPr>
        <p:grpSpPr>
          <a:xfrm>
            <a:off x="8569782" y="2024256"/>
            <a:ext cx="2737495" cy="3533729"/>
            <a:chOff x="3568188" y="503643"/>
            <a:chExt cx="5052447" cy="6436025"/>
          </a:xfrm>
        </p:grpSpPr>
        <p:pic>
          <p:nvPicPr>
            <p:cNvPr id="4" name="Picture 3">
              <a:extLst>
                <a:ext uri="{FF2B5EF4-FFF2-40B4-BE49-F238E27FC236}">
                  <a16:creationId xmlns:a16="http://schemas.microsoft.com/office/drawing/2014/main" id="{97609DC3-CE32-624C-ABD2-9C2D68E93841}"/>
                </a:ext>
              </a:extLst>
            </p:cNvPr>
            <p:cNvPicPr>
              <a:picLocks noChangeAspect="1"/>
            </p:cNvPicPr>
            <p:nvPr/>
          </p:nvPicPr>
          <p:blipFill rotWithShape="1">
            <a:blip r:embed="rId2"/>
            <a:srcRect t="4075" r="7306" b="3719"/>
            <a:stretch/>
          </p:blipFill>
          <p:spPr>
            <a:xfrm>
              <a:off x="3568188" y="1717249"/>
              <a:ext cx="5052447" cy="5025827"/>
            </a:xfrm>
            <a:prstGeom prst="rect">
              <a:avLst/>
            </a:prstGeom>
          </p:spPr>
        </p:pic>
        <p:sp>
          <p:nvSpPr>
            <p:cNvPr id="7" name="Left Brace 6">
              <a:extLst>
                <a:ext uri="{FF2B5EF4-FFF2-40B4-BE49-F238E27FC236}">
                  <a16:creationId xmlns:a16="http://schemas.microsoft.com/office/drawing/2014/main" id="{2ACC4E91-3C95-AD40-A244-A50FECD01D03}"/>
                </a:ext>
              </a:extLst>
            </p:cNvPr>
            <p:cNvSpPr/>
            <p:nvPr/>
          </p:nvSpPr>
          <p:spPr>
            <a:xfrm rot="5400000">
              <a:off x="6365108" y="545605"/>
              <a:ext cx="333575" cy="2155546"/>
            </a:xfrm>
            <a:prstGeom prst="leftBrace">
              <a:avLst/>
            </a:prstGeom>
            <a:noFill/>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C71DDAA-EB7C-E643-9FDD-C14F4F5E4859}"/>
                </a:ext>
              </a:extLst>
            </p:cNvPr>
            <p:cNvSpPr txBox="1"/>
            <p:nvPr/>
          </p:nvSpPr>
          <p:spPr>
            <a:xfrm>
              <a:off x="5493487" y="503643"/>
              <a:ext cx="1947336" cy="952947"/>
            </a:xfrm>
            <a:prstGeom prst="rect">
              <a:avLst/>
            </a:prstGeom>
            <a:noFill/>
          </p:spPr>
          <p:txBody>
            <a:bodyPr wrap="none" rtlCol="0">
              <a:spAutoFit/>
            </a:bodyPr>
            <a:lstStyle/>
            <a:p>
              <a:pPr algn="ctr"/>
              <a:r>
                <a:rPr lang="en-US" i="1" dirty="0"/>
                <a:t>β </a:t>
              </a:r>
              <a:r>
                <a:rPr lang="en-US" dirty="0"/>
                <a:t>= 0.234</a:t>
              </a:r>
            </a:p>
            <a:p>
              <a:pPr algn="ctr"/>
              <a:r>
                <a:rPr lang="en-US" i="1" dirty="0"/>
                <a:t>p </a:t>
              </a:r>
              <a:r>
                <a:rPr lang="en-US" dirty="0"/>
                <a:t>= 0.0149</a:t>
              </a:r>
            </a:p>
          </p:txBody>
        </p:sp>
        <p:sp>
          <p:nvSpPr>
            <p:cNvPr id="9" name="TextBox 8">
              <a:extLst>
                <a:ext uri="{FF2B5EF4-FFF2-40B4-BE49-F238E27FC236}">
                  <a16:creationId xmlns:a16="http://schemas.microsoft.com/office/drawing/2014/main" id="{B7388A5C-F468-9244-AAB9-C9A5F497E184}"/>
                </a:ext>
              </a:extLst>
            </p:cNvPr>
            <p:cNvSpPr txBox="1"/>
            <p:nvPr/>
          </p:nvSpPr>
          <p:spPr>
            <a:xfrm>
              <a:off x="4688425" y="6631892"/>
              <a:ext cx="992579" cy="307776"/>
            </a:xfrm>
            <a:prstGeom prst="rect">
              <a:avLst/>
            </a:prstGeom>
            <a:solidFill>
              <a:schemeClr val="lt1"/>
            </a:solidFill>
          </p:spPr>
          <p:txBody>
            <a:bodyPr wrap="none" rtlCol="0">
              <a:spAutoFit/>
            </a:bodyPr>
            <a:lstStyle/>
            <a:p>
              <a:r>
                <a:rPr lang="en-US" dirty="0"/>
                <a:t>Non-SSRI</a:t>
              </a:r>
            </a:p>
          </p:txBody>
        </p:sp>
        <p:sp>
          <p:nvSpPr>
            <p:cNvPr id="10" name="TextBox 9">
              <a:extLst>
                <a:ext uri="{FF2B5EF4-FFF2-40B4-BE49-F238E27FC236}">
                  <a16:creationId xmlns:a16="http://schemas.microsoft.com/office/drawing/2014/main" id="{02C12902-2A3A-F34E-AF7A-6FB44D4486C7}"/>
                </a:ext>
              </a:extLst>
            </p:cNvPr>
            <p:cNvSpPr txBox="1"/>
            <p:nvPr/>
          </p:nvSpPr>
          <p:spPr>
            <a:xfrm>
              <a:off x="7080172" y="6631892"/>
              <a:ext cx="604652" cy="307776"/>
            </a:xfrm>
            <a:prstGeom prst="rect">
              <a:avLst/>
            </a:prstGeom>
            <a:solidFill>
              <a:schemeClr val="lt1"/>
            </a:solidFill>
          </p:spPr>
          <p:txBody>
            <a:bodyPr wrap="none" rtlCol="0">
              <a:spAutoFit/>
            </a:bodyPr>
            <a:lstStyle/>
            <a:p>
              <a:r>
                <a:rPr lang="en-US" dirty="0"/>
                <a:t>SSRI</a:t>
              </a:r>
            </a:p>
          </p:txBody>
        </p:sp>
      </p:grpSp>
      <p:sp>
        <p:nvSpPr>
          <p:cNvPr id="12" name="TextBox 11">
            <a:extLst>
              <a:ext uri="{FF2B5EF4-FFF2-40B4-BE49-F238E27FC236}">
                <a16:creationId xmlns:a16="http://schemas.microsoft.com/office/drawing/2014/main" id="{0D8320DE-5596-D64E-A9EA-6CE401842E96}"/>
              </a:ext>
            </a:extLst>
          </p:cNvPr>
          <p:cNvSpPr txBox="1"/>
          <p:nvPr/>
        </p:nvSpPr>
        <p:spPr>
          <a:xfrm>
            <a:off x="-542441" y="-1332854"/>
            <a:ext cx="184731" cy="307777"/>
          </a:xfrm>
          <a:prstGeom prst="rect">
            <a:avLst/>
          </a:prstGeom>
          <a:noFill/>
        </p:spPr>
        <p:txBody>
          <a:bodyPr wrap="none" rtlCol="0">
            <a:spAutoFit/>
          </a:bodyPr>
          <a:lstStyle/>
          <a:p>
            <a:endParaRPr lang="en-US" dirty="0"/>
          </a:p>
        </p:txBody>
      </p:sp>
      <p:grpSp>
        <p:nvGrpSpPr>
          <p:cNvPr id="16" name="Group 15">
            <a:extLst>
              <a:ext uri="{FF2B5EF4-FFF2-40B4-BE49-F238E27FC236}">
                <a16:creationId xmlns:a16="http://schemas.microsoft.com/office/drawing/2014/main" id="{C886340C-F487-F044-B683-945A8EB35B33}"/>
              </a:ext>
            </a:extLst>
          </p:cNvPr>
          <p:cNvGrpSpPr/>
          <p:nvPr/>
        </p:nvGrpSpPr>
        <p:grpSpPr>
          <a:xfrm>
            <a:off x="3829227" y="1202979"/>
            <a:ext cx="4507444" cy="5655021"/>
            <a:chOff x="3278390" y="1202979"/>
            <a:chExt cx="4507444" cy="5655021"/>
          </a:xfrm>
        </p:grpSpPr>
        <p:pic>
          <p:nvPicPr>
            <p:cNvPr id="15" name="Picture 14">
              <a:extLst>
                <a:ext uri="{FF2B5EF4-FFF2-40B4-BE49-F238E27FC236}">
                  <a16:creationId xmlns:a16="http://schemas.microsoft.com/office/drawing/2014/main" id="{EFE69C4C-A349-3941-9787-FC41859B8C1B}"/>
                </a:ext>
              </a:extLst>
            </p:cNvPr>
            <p:cNvPicPr>
              <a:picLocks noChangeAspect="1"/>
            </p:cNvPicPr>
            <p:nvPr/>
          </p:nvPicPr>
          <p:blipFill rotWithShape="1">
            <a:blip r:embed="rId3"/>
            <a:srcRect t="6869" r="30266"/>
            <a:stretch/>
          </p:blipFill>
          <p:spPr>
            <a:xfrm>
              <a:off x="3278390" y="1202979"/>
              <a:ext cx="4234359" cy="5655021"/>
            </a:xfrm>
            <a:prstGeom prst="rect">
              <a:avLst/>
            </a:prstGeom>
          </p:spPr>
        </p:pic>
        <p:pic>
          <p:nvPicPr>
            <p:cNvPr id="13" name="Picture 12">
              <a:extLst>
                <a:ext uri="{FF2B5EF4-FFF2-40B4-BE49-F238E27FC236}">
                  <a16:creationId xmlns:a16="http://schemas.microsoft.com/office/drawing/2014/main" id="{5FF334DE-76B1-1149-8E5E-51FDCC24703B}"/>
                </a:ext>
              </a:extLst>
            </p:cNvPr>
            <p:cNvPicPr>
              <a:picLocks noChangeAspect="1"/>
            </p:cNvPicPr>
            <p:nvPr/>
          </p:nvPicPr>
          <p:blipFill rotWithShape="1">
            <a:blip r:embed="rId4"/>
            <a:srcRect l="73723" t="46812" r="22024" b="45575"/>
            <a:stretch/>
          </p:blipFill>
          <p:spPr>
            <a:xfrm>
              <a:off x="6516711" y="1551014"/>
              <a:ext cx="362167" cy="608765"/>
            </a:xfrm>
            <a:prstGeom prst="rect">
              <a:avLst/>
            </a:prstGeom>
          </p:spPr>
        </p:pic>
        <p:sp>
          <p:nvSpPr>
            <p:cNvPr id="14" name="TextBox 13">
              <a:extLst>
                <a:ext uri="{FF2B5EF4-FFF2-40B4-BE49-F238E27FC236}">
                  <a16:creationId xmlns:a16="http://schemas.microsoft.com/office/drawing/2014/main" id="{83C4398D-F4DD-E14D-B5AA-18DF6E789F1F}"/>
                </a:ext>
              </a:extLst>
            </p:cNvPr>
            <p:cNvSpPr txBox="1"/>
            <p:nvPr/>
          </p:nvSpPr>
          <p:spPr>
            <a:xfrm>
              <a:off x="6793255" y="1551014"/>
              <a:ext cx="992579" cy="584775"/>
            </a:xfrm>
            <a:prstGeom prst="rect">
              <a:avLst/>
            </a:prstGeom>
            <a:noFill/>
          </p:spPr>
          <p:txBody>
            <a:bodyPr wrap="none" rtlCol="0">
              <a:spAutoFit/>
            </a:bodyPr>
            <a:lstStyle/>
            <a:p>
              <a:r>
                <a:rPr lang="en-US" dirty="0"/>
                <a:t>Non-SSRI</a:t>
              </a:r>
            </a:p>
            <a:p>
              <a:endParaRPr lang="en-US" sz="400" dirty="0"/>
            </a:p>
            <a:p>
              <a:r>
                <a:rPr lang="en-US" dirty="0"/>
                <a:t>SSRI</a:t>
              </a:r>
            </a:p>
          </p:txBody>
        </p:sp>
      </p:grpSp>
      <p:sp>
        <p:nvSpPr>
          <p:cNvPr id="18" name="TextBox 17">
            <a:extLst>
              <a:ext uri="{FF2B5EF4-FFF2-40B4-BE49-F238E27FC236}">
                <a16:creationId xmlns:a16="http://schemas.microsoft.com/office/drawing/2014/main" id="{87DEAC55-E0DD-804F-94BA-8D278465DA12}"/>
              </a:ext>
            </a:extLst>
          </p:cNvPr>
          <p:cNvSpPr txBox="1"/>
          <p:nvPr/>
        </p:nvSpPr>
        <p:spPr>
          <a:xfrm>
            <a:off x="9385396" y="6334780"/>
            <a:ext cx="2823210" cy="523220"/>
          </a:xfrm>
          <a:prstGeom prst="rect">
            <a:avLst/>
          </a:prstGeom>
          <a:noFill/>
        </p:spPr>
        <p:txBody>
          <a:bodyPr wrap="none" rtlCol="0">
            <a:spAutoFit/>
          </a:bodyPr>
          <a:lstStyle/>
          <a:p>
            <a:pPr algn="r"/>
            <a:r>
              <a:rPr lang="en-US" dirty="0"/>
              <a:t>Summary statistics for PRS from </a:t>
            </a:r>
          </a:p>
          <a:p>
            <a:pPr algn="r"/>
            <a:r>
              <a:rPr lang="en-US" dirty="0"/>
              <a:t>Wray </a:t>
            </a:r>
            <a:r>
              <a:rPr lang="en-US" i="1" dirty="0"/>
              <a:t>et al </a:t>
            </a:r>
            <a:r>
              <a:rPr lang="en-US" dirty="0"/>
              <a:t>2018 </a:t>
            </a:r>
            <a:r>
              <a:rPr lang="en-US" i="1" dirty="0"/>
              <a:t>Nat Gen</a:t>
            </a:r>
          </a:p>
        </p:txBody>
      </p:sp>
      <p:sp>
        <p:nvSpPr>
          <p:cNvPr id="17" name="TextBox 16">
            <a:extLst>
              <a:ext uri="{FF2B5EF4-FFF2-40B4-BE49-F238E27FC236}">
                <a16:creationId xmlns:a16="http://schemas.microsoft.com/office/drawing/2014/main" id="{6F029EE6-071A-3F47-B580-0DE50B56877B}"/>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#15</a:t>
            </a:r>
          </a:p>
        </p:txBody>
      </p:sp>
    </p:spTree>
    <p:extLst>
      <p:ext uri="{BB962C8B-B14F-4D97-AF65-F5344CB8AC3E}">
        <p14:creationId xmlns:p14="http://schemas.microsoft.com/office/powerpoint/2010/main" val="145404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65C782-5AE0-784F-8BDC-D9A9263DE3B1}"/>
              </a:ext>
            </a:extLst>
          </p:cNvPr>
          <p:cNvPicPr>
            <a:picLocks noChangeAspect="1"/>
          </p:cNvPicPr>
          <p:nvPr/>
        </p:nvPicPr>
        <p:blipFill>
          <a:blip r:embed="rId2"/>
          <a:stretch>
            <a:fillRect/>
          </a:stretch>
        </p:blipFill>
        <p:spPr>
          <a:xfrm>
            <a:off x="3678605" y="1184315"/>
            <a:ext cx="4651403" cy="4714687"/>
          </a:xfrm>
          <a:prstGeom prst="rect">
            <a:avLst/>
          </a:prstGeom>
        </p:spPr>
      </p:pic>
      <p:sp>
        <p:nvSpPr>
          <p:cNvPr id="2" name="Title 1">
            <a:extLst>
              <a:ext uri="{FF2B5EF4-FFF2-40B4-BE49-F238E27FC236}">
                <a16:creationId xmlns:a16="http://schemas.microsoft.com/office/drawing/2014/main" id="{A1DB1C76-1901-FD44-B64D-54798CA48258}"/>
              </a:ext>
            </a:extLst>
          </p:cNvPr>
          <p:cNvSpPr>
            <a:spLocks noGrp="1"/>
          </p:cNvSpPr>
          <p:nvPr>
            <p:ph type="title"/>
          </p:nvPr>
        </p:nvSpPr>
        <p:spPr/>
        <p:txBody>
          <a:bodyPr/>
          <a:lstStyle/>
          <a:p>
            <a:r>
              <a:rPr lang="en-US" b="1" dirty="0"/>
              <a:t>Analysis 1: Number of SSRI Purchases</a:t>
            </a:r>
          </a:p>
        </p:txBody>
      </p:sp>
      <p:sp>
        <p:nvSpPr>
          <p:cNvPr id="12" name="TextBox 11">
            <a:extLst>
              <a:ext uri="{FF2B5EF4-FFF2-40B4-BE49-F238E27FC236}">
                <a16:creationId xmlns:a16="http://schemas.microsoft.com/office/drawing/2014/main" id="{3AF50546-5FDE-2948-B01F-2FE622C00278}"/>
              </a:ext>
            </a:extLst>
          </p:cNvPr>
          <p:cNvSpPr txBox="1"/>
          <p:nvPr/>
        </p:nvSpPr>
        <p:spPr>
          <a:xfrm>
            <a:off x="6004307" y="1181987"/>
            <a:ext cx="2103461" cy="954107"/>
          </a:xfrm>
          <a:prstGeom prst="rect">
            <a:avLst/>
          </a:prstGeom>
          <a:noFill/>
        </p:spPr>
        <p:txBody>
          <a:bodyPr wrap="none" rtlCol="0">
            <a:spAutoFit/>
          </a:bodyPr>
          <a:lstStyle/>
          <a:p>
            <a:r>
              <a:rPr lang="en-US" sz="2800" dirty="0"/>
              <a:t>Trait type: </a:t>
            </a:r>
          </a:p>
          <a:p>
            <a:r>
              <a:rPr lang="en-US" sz="2800" dirty="0"/>
              <a:t>Quantitative</a:t>
            </a:r>
          </a:p>
        </p:txBody>
      </p:sp>
      <p:sp>
        <p:nvSpPr>
          <p:cNvPr id="14" name="TextBox 13">
            <a:extLst>
              <a:ext uri="{FF2B5EF4-FFF2-40B4-BE49-F238E27FC236}">
                <a16:creationId xmlns:a16="http://schemas.microsoft.com/office/drawing/2014/main" id="{BA57AC51-068B-E443-9EE7-A1E5DAB1604A}"/>
              </a:ext>
            </a:extLst>
          </p:cNvPr>
          <p:cNvSpPr txBox="1"/>
          <p:nvPr/>
        </p:nvSpPr>
        <p:spPr>
          <a:xfrm>
            <a:off x="-48458" y="5830738"/>
            <a:ext cx="12285736" cy="769441"/>
          </a:xfrm>
          <a:prstGeom prst="rect">
            <a:avLst/>
          </a:prstGeom>
          <a:noFill/>
        </p:spPr>
        <p:txBody>
          <a:bodyPr wrap="none" rtlCol="0">
            <a:spAutoFit/>
          </a:bodyPr>
          <a:lstStyle/>
          <a:p>
            <a:pPr algn="ctr"/>
            <a:r>
              <a:rPr lang="en-US" sz="2000" u="sng" dirty="0"/>
              <a:t>Question</a:t>
            </a:r>
            <a:r>
              <a:rPr lang="en-US" sz="2000" dirty="0"/>
              <a:t>: </a:t>
            </a:r>
          </a:p>
          <a:p>
            <a:pPr algn="ctr"/>
            <a:r>
              <a:rPr lang="en-US" sz="2400" i="1" dirty="0"/>
              <a:t>Are there genetic variants associated with the variability in purchase frequency of SSRI? </a:t>
            </a:r>
          </a:p>
        </p:txBody>
      </p:sp>
      <p:sp>
        <p:nvSpPr>
          <p:cNvPr id="7" name="Rectangle 6">
            <a:extLst>
              <a:ext uri="{FF2B5EF4-FFF2-40B4-BE49-F238E27FC236}">
                <a16:creationId xmlns:a16="http://schemas.microsoft.com/office/drawing/2014/main" id="{FEA50BFC-C8F4-8940-B1D9-EE773C4CD2FB}"/>
              </a:ext>
            </a:extLst>
          </p:cNvPr>
          <p:cNvSpPr/>
          <p:nvPr/>
        </p:nvSpPr>
        <p:spPr>
          <a:xfrm>
            <a:off x="5998857" y="2671841"/>
            <a:ext cx="4486503" cy="707886"/>
          </a:xfrm>
          <a:prstGeom prst="rect">
            <a:avLst/>
          </a:prstGeom>
        </p:spPr>
        <p:txBody>
          <a:bodyPr wrap="square">
            <a:spAutoFit/>
          </a:bodyPr>
          <a:lstStyle/>
          <a:p>
            <a:r>
              <a:rPr lang="en-US" sz="2000" dirty="0"/>
              <a:t>Range: 0 (no purchase record) – 288 </a:t>
            </a:r>
          </a:p>
          <a:p>
            <a:r>
              <a:rPr lang="en-US" sz="2000" dirty="0"/>
              <a:t>Median: 7 purchases per individual</a:t>
            </a:r>
          </a:p>
        </p:txBody>
      </p:sp>
      <p:sp>
        <p:nvSpPr>
          <p:cNvPr id="8" name="Rectangle 7">
            <a:extLst>
              <a:ext uri="{FF2B5EF4-FFF2-40B4-BE49-F238E27FC236}">
                <a16:creationId xmlns:a16="http://schemas.microsoft.com/office/drawing/2014/main" id="{FFF0948A-C89C-9942-9AC7-5816B686CF82}"/>
              </a:ext>
            </a:extLst>
          </p:cNvPr>
          <p:cNvSpPr/>
          <p:nvPr/>
        </p:nvSpPr>
        <p:spPr>
          <a:xfrm>
            <a:off x="5998857" y="2038553"/>
            <a:ext cx="4217821" cy="400110"/>
          </a:xfrm>
          <a:prstGeom prst="rect">
            <a:avLst/>
          </a:prstGeom>
        </p:spPr>
        <p:txBody>
          <a:bodyPr wrap="none">
            <a:spAutoFit/>
          </a:bodyPr>
          <a:lstStyle/>
          <a:p>
            <a:pPr algn="ctr"/>
            <a:r>
              <a:rPr lang="en-US" sz="2000" dirty="0"/>
              <a:t>Number of purchases per individual</a:t>
            </a:r>
          </a:p>
        </p:txBody>
      </p:sp>
      <p:pic>
        <p:nvPicPr>
          <p:cNvPr id="9" name="Picture 8">
            <a:extLst>
              <a:ext uri="{FF2B5EF4-FFF2-40B4-BE49-F238E27FC236}">
                <a16:creationId xmlns:a16="http://schemas.microsoft.com/office/drawing/2014/main" id="{775928DB-140D-3140-8DB8-011C5B0EFC04}"/>
              </a:ext>
            </a:extLst>
          </p:cNvPr>
          <p:cNvPicPr>
            <a:picLocks noChangeAspect="1"/>
          </p:cNvPicPr>
          <p:nvPr/>
        </p:nvPicPr>
        <p:blipFill>
          <a:blip r:embed="rId3"/>
          <a:stretch>
            <a:fillRect/>
          </a:stretch>
        </p:blipFill>
        <p:spPr>
          <a:xfrm>
            <a:off x="10923345" y="1281957"/>
            <a:ext cx="1156640" cy="1314364"/>
          </a:xfrm>
          <a:prstGeom prst="rect">
            <a:avLst/>
          </a:prstGeom>
        </p:spPr>
      </p:pic>
      <p:sp>
        <p:nvSpPr>
          <p:cNvPr id="10" name="TextBox 9">
            <a:extLst>
              <a:ext uri="{FF2B5EF4-FFF2-40B4-BE49-F238E27FC236}">
                <a16:creationId xmlns:a16="http://schemas.microsoft.com/office/drawing/2014/main" id="{371A5FE3-84D7-4848-B86B-51C81477D744}"/>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#16</a:t>
            </a:r>
          </a:p>
        </p:txBody>
      </p:sp>
    </p:spTree>
    <p:extLst>
      <p:ext uri="{BB962C8B-B14F-4D97-AF65-F5344CB8AC3E}">
        <p14:creationId xmlns:p14="http://schemas.microsoft.com/office/powerpoint/2010/main" val="1898811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grpSp>
        <p:nvGrpSpPr>
          <p:cNvPr id="2" name="Group 1">
            <a:extLst>
              <a:ext uri="{FF2B5EF4-FFF2-40B4-BE49-F238E27FC236}">
                <a16:creationId xmlns:a16="http://schemas.microsoft.com/office/drawing/2014/main" id="{3CA2E70B-65FC-944A-8C04-923104CB8CE1}"/>
              </a:ext>
            </a:extLst>
          </p:cNvPr>
          <p:cNvGrpSpPr/>
          <p:nvPr/>
        </p:nvGrpSpPr>
        <p:grpSpPr>
          <a:xfrm>
            <a:off x="32000" y="1816044"/>
            <a:ext cx="10089020" cy="4801865"/>
            <a:chOff x="606194" y="1321349"/>
            <a:chExt cx="10916682" cy="5060147"/>
          </a:xfrm>
        </p:grpSpPr>
        <p:pic>
          <p:nvPicPr>
            <p:cNvPr id="5" name="Picture 4" descr="A screenshot of a cell phone&#10;&#10;Description automatically generated">
              <a:extLst>
                <a:ext uri="{FF2B5EF4-FFF2-40B4-BE49-F238E27FC236}">
                  <a16:creationId xmlns:a16="http://schemas.microsoft.com/office/drawing/2014/main" id="{B5C419E9-5466-4849-95F3-15A4B5272892}"/>
                </a:ext>
              </a:extLst>
            </p:cNvPr>
            <p:cNvPicPr>
              <a:picLocks noChangeAspect="1"/>
            </p:cNvPicPr>
            <p:nvPr/>
          </p:nvPicPr>
          <p:blipFill rotWithShape="1">
            <a:blip r:embed="rId3"/>
            <a:srcRect t="11401"/>
            <a:stretch/>
          </p:blipFill>
          <p:spPr>
            <a:xfrm>
              <a:off x="665947" y="1416304"/>
              <a:ext cx="10856929" cy="4965192"/>
            </a:xfrm>
            <a:prstGeom prst="rect">
              <a:avLst/>
            </a:prstGeom>
          </p:spPr>
        </p:pic>
        <p:sp>
          <p:nvSpPr>
            <p:cNvPr id="16" name="Rectangle 15">
              <a:extLst>
                <a:ext uri="{FF2B5EF4-FFF2-40B4-BE49-F238E27FC236}">
                  <a16:creationId xmlns:a16="http://schemas.microsoft.com/office/drawing/2014/main" id="{E0C11045-4806-2542-8005-75D3D80B9E95}"/>
                </a:ext>
              </a:extLst>
            </p:cNvPr>
            <p:cNvSpPr/>
            <p:nvPr/>
          </p:nvSpPr>
          <p:spPr>
            <a:xfrm>
              <a:off x="606194" y="1321349"/>
              <a:ext cx="2243259" cy="470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0" name="Google Shape;690;p72"/>
          <p:cNvSpPr txBox="1">
            <a:spLocks noGrp="1"/>
          </p:cNvSpPr>
          <p:nvPr>
            <p:ph type="title"/>
          </p:nvPr>
        </p:nvSpPr>
        <p:spPr>
          <a:xfrm>
            <a:off x="844331" y="178647"/>
            <a:ext cx="10500165" cy="1142702"/>
          </a:xfrm>
          <a:prstGeom prst="rect">
            <a:avLst/>
          </a:prstGeom>
          <a:noFill/>
          <a:ln>
            <a:noFill/>
          </a:ln>
        </p:spPr>
        <p:txBody>
          <a:bodyPr spcFirstLastPara="1" wrap="square" lIns="25393" tIns="25393" rIns="25393" bIns="25393" anchor="ctr" anchorCtr="0">
            <a:noAutofit/>
          </a:bodyPr>
          <a:lstStyle/>
          <a:p>
            <a:pPr algn="l">
              <a:buSzPts val="4200"/>
            </a:pPr>
            <a:r>
              <a:rPr lang="en" sz="3600" b="1" dirty="0">
                <a:solidFill>
                  <a:schemeClr val="bg1"/>
                </a:solidFill>
                <a:latin typeface="Helvetica Neue"/>
                <a:ea typeface="Helvetica Neue"/>
                <a:cs typeface="Helvetica Neue"/>
                <a:sym typeface="Helvetica Neue"/>
              </a:rPr>
              <a:t>SSRI Purchases (Per Individual) (N = 200,935)</a:t>
            </a:r>
            <a:endParaRPr sz="3600" b="1" dirty="0">
              <a:solidFill>
                <a:schemeClr val="bg1"/>
              </a:solidFill>
            </a:endParaRPr>
          </a:p>
        </p:txBody>
      </p:sp>
      <p:sp>
        <p:nvSpPr>
          <p:cNvPr id="17" name="Rectangle 16">
            <a:extLst>
              <a:ext uri="{FF2B5EF4-FFF2-40B4-BE49-F238E27FC236}">
                <a16:creationId xmlns:a16="http://schemas.microsoft.com/office/drawing/2014/main" id="{DAA1E746-AA01-2642-9079-91E461DFC8D8}"/>
              </a:ext>
            </a:extLst>
          </p:cNvPr>
          <p:cNvSpPr/>
          <p:nvPr/>
        </p:nvSpPr>
        <p:spPr>
          <a:xfrm>
            <a:off x="8571854" y="1189450"/>
            <a:ext cx="3166251" cy="954107"/>
          </a:xfrm>
          <a:prstGeom prst="rect">
            <a:avLst/>
          </a:prstGeom>
        </p:spPr>
        <p:txBody>
          <a:bodyPr wrap="none">
            <a:spAutoFit/>
          </a:bodyPr>
          <a:lstStyle/>
          <a:p>
            <a:r>
              <a:rPr lang="en-US" dirty="0"/>
              <a:t>Endpoint: Quantitative </a:t>
            </a:r>
          </a:p>
          <a:p>
            <a:r>
              <a:rPr lang="en-US" dirty="0"/>
              <a:t>Range: 0 (no purchase record) – 288 </a:t>
            </a:r>
          </a:p>
          <a:p>
            <a:r>
              <a:rPr lang="en-US" dirty="0"/>
              <a:t>Median: 7 purchases per individual</a:t>
            </a:r>
          </a:p>
          <a:p>
            <a:r>
              <a:rPr lang="en-US" dirty="0"/>
              <a:t>Inverse Rank Normalized</a:t>
            </a:r>
          </a:p>
        </p:txBody>
      </p:sp>
      <p:grpSp>
        <p:nvGrpSpPr>
          <p:cNvPr id="35" name="Group 34">
            <a:extLst>
              <a:ext uri="{FF2B5EF4-FFF2-40B4-BE49-F238E27FC236}">
                <a16:creationId xmlns:a16="http://schemas.microsoft.com/office/drawing/2014/main" id="{97DA9D60-E5EE-3048-8A02-FE4113206B6E}"/>
              </a:ext>
            </a:extLst>
          </p:cNvPr>
          <p:cNvGrpSpPr/>
          <p:nvPr/>
        </p:nvGrpSpPr>
        <p:grpSpPr>
          <a:xfrm>
            <a:off x="571479" y="2287906"/>
            <a:ext cx="1600118" cy="1350117"/>
            <a:chOff x="1396226" y="2305159"/>
            <a:chExt cx="1600118" cy="1350117"/>
          </a:xfrm>
        </p:grpSpPr>
        <p:sp>
          <p:nvSpPr>
            <p:cNvPr id="13" name="TextBox 12">
              <a:extLst>
                <a:ext uri="{FF2B5EF4-FFF2-40B4-BE49-F238E27FC236}">
                  <a16:creationId xmlns:a16="http://schemas.microsoft.com/office/drawing/2014/main" id="{E82E5B1B-EA50-964E-B029-60054950368F}"/>
                </a:ext>
              </a:extLst>
            </p:cNvPr>
            <p:cNvSpPr txBox="1"/>
            <p:nvPr/>
          </p:nvSpPr>
          <p:spPr>
            <a:xfrm>
              <a:off x="1396226" y="2305159"/>
              <a:ext cx="1600118" cy="1200329"/>
            </a:xfrm>
            <a:prstGeom prst="rect">
              <a:avLst/>
            </a:prstGeom>
            <a:noFill/>
          </p:spPr>
          <p:txBody>
            <a:bodyPr wrap="none" rtlCol="0">
              <a:spAutoFit/>
            </a:bodyPr>
            <a:lstStyle/>
            <a:p>
              <a:pPr algn="ctr"/>
              <a:r>
                <a:rPr lang="en-US" sz="1200" i="1" dirty="0"/>
                <a:t>PROX1</a:t>
              </a:r>
              <a:endParaRPr lang="en-US" sz="1200" dirty="0"/>
            </a:p>
            <a:p>
              <a:pPr algn="ctr"/>
              <a:r>
                <a:rPr lang="en-US" sz="1200" dirty="0"/>
                <a:t>chr1:213928283:A:G</a:t>
              </a:r>
            </a:p>
            <a:p>
              <a:pPr algn="ctr"/>
              <a:r>
                <a:rPr lang="en-US" sz="1200" dirty="0"/>
                <a:t>(Intron)</a:t>
              </a:r>
            </a:p>
            <a:p>
              <a:pPr algn="ctr"/>
              <a:r>
                <a:rPr lang="en-US" sz="1200" dirty="0"/>
                <a:t>AF</a:t>
              </a:r>
              <a:r>
                <a:rPr lang="en-US" sz="1200" baseline="-25000" dirty="0"/>
                <a:t>FIN</a:t>
              </a:r>
              <a:r>
                <a:rPr lang="en-US" sz="1200" dirty="0"/>
                <a:t> = 0.4105</a:t>
              </a:r>
            </a:p>
            <a:p>
              <a:pPr algn="ctr"/>
              <a:r>
                <a:rPr lang="en-US" sz="1200" dirty="0"/>
                <a:t>AF</a:t>
              </a:r>
              <a:r>
                <a:rPr lang="en-US" sz="1200" baseline="-25000" dirty="0"/>
                <a:t>NFE</a:t>
              </a:r>
              <a:r>
                <a:rPr lang="en-US" sz="1200" dirty="0"/>
                <a:t> = 0.5176</a:t>
              </a:r>
            </a:p>
            <a:p>
              <a:pPr algn="ctr"/>
              <a:r>
                <a:rPr lang="en-US" sz="1200" dirty="0"/>
                <a:t>β = -0.0125</a:t>
              </a:r>
            </a:p>
          </p:txBody>
        </p:sp>
        <p:cxnSp>
          <p:nvCxnSpPr>
            <p:cNvPr id="8" name="Straight Connector 7">
              <a:extLst>
                <a:ext uri="{FF2B5EF4-FFF2-40B4-BE49-F238E27FC236}">
                  <a16:creationId xmlns:a16="http://schemas.microsoft.com/office/drawing/2014/main" id="{227BDB70-7EAE-F949-A7E2-72C98E0B712D}"/>
                </a:ext>
              </a:extLst>
            </p:cNvPr>
            <p:cNvCxnSpPr>
              <a:cxnSpLocks/>
            </p:cNvCxnSpPr>
            <p:nvPr/>
          </p:nvCxnSpPr>
          <p:spPr>
            <a:xfrm flipH="1">
              <a:off x="2085474" y="3441593"/>
              <a:ext cx="119031" cy="21368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5CEDA855-55A4-2C48-94C0-6347A34CE825}"/>
              </a:ext>
            </a:extLst>
          </p:cNvPr>
          <p:cNvGrpSpPr/>
          <p:nvPr/>
        </p:nvGrpSpPr>
        <p:grpSpPr>
          <a:xfrm>
            <a:off x="999867" y="1126287"/>
            <a:ext cx="1874647" cy="2005740"/>
            <a:chOff x="1824614" y="1126287"/>
            <a:chExt cx="1874647" cy="2005740"/>
          </a:xfrm>
        </p:grpSpPr>
        <p:sp>
          <p:nvSpPr>
            <p:cNvPr id="12" name="TextBox 11">
              <a:extLst>
                <a:ext uri="{FF2B5EF4-FFF2-40B4-BE49-F238E27FC236}">
                  <a16:creationId xmlns:a16="http://schemas.microsoft.com/office/drawing/2014/main" id="{C3485992-0133-EE4C-A105-FD6965006121}"/>
                </a:ext>
              </a:extLst>
            </p:cNvPr>
            <p:cNvSpPr txBox="1"/>
            <p:nvPr/>
          </p:nvSpPr>
          <p:spPr>
            <a:xfrm>
              <a:off x="1824614" y="1126287"/>
              <a:ext cx="1874647" cy="1200329"/>
            </a:xfrm>
            <a:prstGeom prst="rect">
              <a:avLst/>
            </a:prstGeom>
            <a:noFill/>
          </p:spPr>
          <p:txBody>
            <a:bodyPr wrap="square" rtlCol="0">
              <a:spAutoFit/>
            </a:bodyPr>
            <a:lstStyle/>
            <a:p>
              <a:pPr algn="ctr"/>
              <a:r>
                <a:rPr lang="en-US" sz="1200" i="1" dirty="0"/>
                <a:t>ARIH2</a:t>
              </a:r>
              <a:endParaRPr lang="en-US" sz="1200" dirty="0"/>
            </a:p>
            <a:p>
              <a:pPr algn="ctr"/>
              <a:r>
                <a:rPr lang="en-US" sz="1200" dirty="0"/>
                <a:t>chr3:48972137:C:G</a:t>
              </a:r>
            </a:p>
            <a:p>
              <a:pPr algn="ctr"/>
              <a:r>
                <a:rPr lang="en-US" sz="1200" dirty="0"/>
                <a:t>(intron)</a:t>
              </a:r>
            </a:p>
            <a:p>
              <a:pPr algn="ctr"/>
              <a:r>
                <a:rPr lang="en-US" sz="1200" dirty="0"/>
                <a:t>AF</a:t>
              </a:r>
              <a:r>
                <a:rPr lang="en-US" sz="1200" baseline="-25000" dirty="0"/>
                <a:t>FIN</a:t>
              </a:r>
              <a:r>
                <a:rPr lang="en-US" sz="1200" dirty="0"/>
                <a:t> = 0.1883</a:t>
              </a:r>
            </a:p>
            <a:p>
              <a:pPr algn="ctr"/>
              <a:r>
                <a:rPr lang="en-US" sz="1200" dirty="0"/>
                <a:t>AF</a:t>
              </a:r>
              <a:r>
                <a:rPr lang="en-US" sz="1200" baseline="-25000" dirty="0"/>
                <a:t>NFE</a:t>
              </a:r>
              <a:r>
                <a:rPr lang="en-US" sz="1200" dirty="0"/>
                <a:t> = 0.1257</a:t>
              </a:r>
            </a:p>
            <a:p>
              <a:pPr algn="ctr"/>
              <a:r>
                <a:rPr lang="en-US" sz="1200" dirty="0"/>
                <a:t>β  = -0.0185</a:t>
              </a:r>
            </a:p>
          </p:txBody>
        </p:sp>
        <p:cxnSp>
          <p:nvCxnSpPr>
            <p:cNvPr id="19" name="Straight Connector 18">
              <a:extLst>
                <a:ext uri="{FF2B5EF4-FFF2-40B4-BE49-F238E27FC236}">
                  <a16:creationId xmlns:a16="http://schemas.microsoft.com/office/drawing/2014/main" id="{3C40E98D-217F-2245-822F-06462E7EDF5A}"/>
                </a:ext>
              </a:extLst>
            </p:cNvPr>
            <p:cNvCxnSpPr>
              <a:cxnSpLocks/>
            </p:cNvCxnSpPr>
            <p:nvPr/>
          </p:nvCxnSpPr>
          <p:spPr>
            <a:xfrm flipH="1" flipV="1">
              <a:off x="2929930" y="2316821"/>
              <a:ext cx="155995" cy="81520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B9B54248-20CE-5C4E-ABA9-3B11424EDA62}"/>
              </a:ext>
            </a:extLst>
          </p:cNvPr>
          <p:cNvGrpSpPr/>
          <p:nvPr/>
        </p:nvGrpSpPr>
        <p:grpSpPr>
          <a:xfrm>
            <a:off x="2272852" y="2286070"/>
            <a:ext cx="1592103" cy="1200329"/>
            <a:chOff x="3097599" y="2286070"/>
            <a:chExt cx="1592103" cy="1200329"/>
          </a:xfrm>
        </p:grpSpPr>
        <p:sp>
          <p:nvSpPr>
            <p:cNvPr id="11" name="TextBox 10">
              <a:extLst>
                <a:ext uri="{FF2B5EF4-FFF2-40B4-BE49-F238E27FC236}">
                  <a16:creationId xmlns:a16="http://schemas.microsoft.com/office/drawing/2014/main" id="{5872AC5A-11D8-CD48-A6BB-0B1035181410}"/>
                </a:ext>
              </a:extLst>
            </p:cNvPr>
            <p:cNvSpPr txBox="1"/>
            <p:nvPr/>
          </p:nvSpPr>
          <p:spPr>
            <a:xfrm>
              <a:off x="3097599" y="2286070"/>
              <a:ext cx="1592103" cy="1200329"/>
            </a:xfrm>
            <a:prstGeom prst="rect">
              <a:avLst/>
            </a:prstGeom>
            <a:noFill/>
          </p:spPr>
          <p:txBody>
            <a:bodyPr wrap="none" rtlCol="0">
              <a:spAutoFit/>
            </a:bodyPr>
            <a:lstStyle/>
            <a:p>
              <a:pPr algn="ctr"/>
              <a:r>
                <a:rPr lang="en-US" sz="1200" i="1" dirty="0"/>
                <a:t>MAT2B</a:t>
              </a:r>
              <a:endParaRPr lang="en-US" sz="1200" dirty="0"/>
            </a:p>
            <a:p>
              <a:pPr algn="ctr"/>
              <a:r>
                <a:rPr lang="en-US" sz="1200" dirty="0"/>
                <a:t>chr5:165056066:G:T</a:t>
              </a:r>
            </a:p>
            <a:p>
              <a:pPr algn="ctr"/>
              <a:r>
                <a:rPr lang="en-US" sz="1200" dirty="0"/>
                <a:t>(intron)</a:t>
              </a:r>
            </a:p>
            <a:p>
              <a:pPr algn="ctr"/>
              <a:r>
                <a:rPr lang="en-US" sz="1200" dirty="0"/>
                <a:t>AF</a:t>
              </a:r>
              <a:r>
                <a:rPr lang="en-US" sz="1200" baseline="-25000" dirty="0"/>
                <a:t>FIN</a:t>
              </a:r>
              <a:r>
                <a:rPr lang="en-US" sz="1200" dirty="0"/>
                <a:t> = 0.5922</a:t>
              </a:r>
            </a:p>
            <a:p>
              <a:pPr algn="ctr"/>
              <a:r>
                <a:rPr lang="en-US" sz="1200" dirty="0"/>
                <a:t>AF</a:t>
              </a:r>
              <a:r>
                <a:rPr lang="en-US" sz="1200" baseline="-25000" dirty="0"/>
                <a:t>NFE</a:t>
              </a:r>
              <a:r>
                <a:rPr lang="en-US" sz="1200" dirty="0"/>
                <a:t> = 0.5223</a:t>
              </a:r>
            </a:p>
            <a:p>
              <a:pPr algn="ctr"/>
              <a:r>
                <a:rPr lang="en-US" sz="1200" dirty="0"/>
                <a:t>β = 0.0143</a:t>
              </a:r>
            </a:p>
          </p:txBody>
        </p:sp>
        <p:cxnSp>
          <p:nvCxnSpPr>
            <p:cNvPr id="23" name="Straight Connector 22">
              <a:extLst>
                <a:ext uri="{FF2B5EF4-FFF2-40B4-BE49-F238E27FC236}">
                  <a16:creationId xmlns:a16="http://schemas.microsoft.com/office/drawing/2014/main" id="{8E9A4408-B005-F345-AAE9-F385F0325022}"/>
                </a:ext>
              </a:extLst>
            </p:cNvPr>
            <p:cNvCxnSpPr>
              <a:cxnSpLocks/>
            </p:cNvCxnSpPr>
            <p:nvPr/>
          </p:nvCxnSpPr>
          <p:spPr>
            <a:xfrm flipH="1" flipV="1">
              <a:off x="4333137" y="2780773"/>
              <a:ext cx="262608" cy="14086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33A52254-8985-AC4E-A158-5764B296A30C}"/>
              </a:ext>
            </a:extLst>
          </p:cNvPr>
          <p:cNvGrpSpPr/>
          <p:nvPr/>
        </p:nvGrpSpPr>
        <p:grpSpPr>
          <a:xfrm>
            <a:off x="3720095" y="1131853"/>
            <a:ext cx="1874647" cy="1276336"/>
            <a:chOff x="4544842" y="1131853"/>
            <a:chExt cx="1874647" cy="1276336"/>
          </a:xfrm>
        </p:grpSpPr>
        <p:sp>
          <p:nvSpPr>
            <p:cNvPr id="10" name="TextBox 9">
              <a:extLst>
                <a:ext uri="{FF2B5EF4-FFF2-40B4-BE49-F238E27FC236}">
                  <a16:creationId xmlns:a16="http://schemas.microsoft.com/office/drawing/2014/main" id="{8770D312-CB42-964B-A782-C7B2033465F4}"/>
                </a:ext>
              </a:extLst>
            </p:cNvPr>
            <p:cNvSpPr txBox="1"/>
            <p:nvPr/>
          </p:nvSpPr>
          <p:spPr>
            <a:xfrm>
              <a:off x="4544842" y="1131853"/>
              <a:ext cx="1874647" cy="1200329"/>
            </a:xfrm>
            <a:prstGeom prst="rect">
              <a:avLst/>
            </a:prstGeom>
            <a:noFill/>
          </p:spPr>
          <p:txBody>
            <a:bodyPr wrap="square" rtlCol="0">
              <a:spAutoFit/>
            </a:bodyPr>
            <a:lstStyle/>
            <a:p>
              <a:pPr algn="ctr"/>
              <a:r>
                <a:rPr lang="en-US" sz="1200" i="1" dirty="0"/>
                <a:t>RNF39</a:t>
              </a:r>
              <a:endParaRPr lang="en-US" sz="1200" dirty="0"/>
            </a:p>
            <a:p>
              <a:pPr algn="ctr"/>
              <a:r>
                <a:rPr lang="en-US" sz="1200" dirty="0"/>
                <a:t>chr6:30070870:T:C</a:t>
              </a:r>
            </a:p>
            <a:p>
              <a:pPr algn="ctr"/>
              <a:r>
                <a:rPr lang="en-US" sz="1200" dirty="0"/>
                <a:t>(3’ UTR)</a:t>
              </a:r>
            </a:p>
            <a:p>
              <a:pPr algn="ctr"/>
              <a:r>
                <a:rPr lang="en-US" sz="1200" dirty="0"/>
                <a:t>AF</a:t>
              </a:r>
              <a:r>
                <a:rPr lang="en-US" sz="1200" baseline="-25000" dirty="0"/>
                <a:t>FIN</a:t>
              </a:r>
              <a:r>
                <a:rPr lang="en-US" sz="1200" dirty="0"/>
                <a:t> = 0.05355</a:t>
              </a:r>
            </a:p>
            <a:p>
              <a:pPr algn="ctr"/>
              <a:r>
                <a:rPr lang="en-US" sz="1200" dirty="0"/>
                <a:t>AF</a:t>
              </a:r>
              <a:r>
                <a:rPr lang="en-US" sz="1200" baseline="-25000" dirty="0"/>
                <a:t>NFE</a:t>
              </a:r>
              <a:r>
                <a:rPr lang="en-US" sz="1200" dirty="0"/>
                <a:t> = 0.1024</a:t>
              </a:r>
            </a:p>
            <a:p>
              <a:pPr algn="ctr"/>
              <a:r>
                <a:rPr lang="en-US" sz="1200" dirty="0"/>
                <a:t>β = -0. 0345</a:t>
              </a:r>
            </a:p>
          </p:txBody>
        </p:sp>
        <p:cxnSp>
          <p:nvCxnSpPr>
            <p:cNvPr id="27" name="Straight Connector 26">
              <a:extLst>
                <a:ext uri="{FF2B5EF4-FFF2-40B4-BE49-F238E27FC236}">
                  <a16:creationId xmlns:a16="http://schemas.microsoft.com/office/drawing/2014/main" id="{65B9AD0A-546A-6547-AE7C-9EC953F5A37F}"/>
                </a:ext>
              </a:extLst>
            </p:cNvPr>
            <p:cNvCxnSpPr>
              <a:cxnSpLocks/>
            </p:cNvCxnSpPr>
            <p:nvPr/>
          </p:nvCxnSpPr>
          <p:spPr>
            <a:xfrm flipV="1">
              <a:off x="4790957" y="2240895"/>
              <a:ext cx="260848" cy="167294"/>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2F25360B-8017-704A-9E76-4F01CFF85A6C}"/>
              </a:ext>
            </a:extLst>
          </p:cNvPr>
          <p:cNvGrpSpPr/>
          <p:nvPr/>
        </p:nvGrpSpPr>
        <p:grpSpPr>
          <a:xfrm>
            <a:off x="4015135" y="2330325"/>
            <a:ext cx="1926986" cy="1357157"/>
            <a:chOff x="4839882" y="2330325"/>
            <a:chExt cx="1926986" cy="1357157"/>
          </a:xfrm>
        </p:grpSpPr>
        <p:sp>
          <p:nvSpPr>
            <p:cNvPr id="15" name="TextBox 14">
              <a:extLst>
                <a:ext uri="{FF2B5EF4-FFF2-40B4-BE49-F238E27FC236}">
                  <a16:creationId xmlns:a16="http://schemas.microsoft.com/office/drawing/2014/main" id="{EFE690EB-B54A-094A-A903-EB9B522A5C24}"/>
                </a:ext>
              </a:extLst>
            </p:cNvPr>
            <p:cNvSpPr txBox="1"/>
            <p:nvPr/>
          </p:nvSpPr>
          <p:spPr>
            <a:xfrm>
              <a:off x="4839882" y="2330325"/>
              <a:ext cx="1926986" cy="1200329"/>
            </a:xfrm>
            <a:prstGeom prst="rect">
              <a:avLst/>
            </a:prstGeom>
            <a:noFill/>
          </p:spPr>
          <p:txBody>
            <a:bodyPr wrap="square" rtlCol="0">
              <a:spAutoFit/>
            </a:bodyPr>
            <a:lstStyle/>
            <a:p>
              <a:pPr algn="ctr"/>
              <a:r>
                <a:rPr lang="en-US" sz="1200" i="1" dirty="0"/>
                <a:t>TLR4</a:t>
              </a:r>
            </a:p>
            <a:p>
              <a:pPr algn="ctr"/>
              <a:r>
                <a:rPr lang="en-US" sz="1200" dirty="0"/>
                <a:t>chr9:117728182:A:G</a:t>
              </a:r>
            </a:p>
            <a:p>
              <a:pPr algn="ctr"/>
              <a:r>
                <a:rPr lang="en-US" sz="1200" dirty="0"/>
                <a:t>(intergenic)</a:t>
              </a:r>
            </a:p>
            <a:p>
              <a:pPr algn="ctr"/>
              <a:r>
                <a:rPr lang="en-US" sz="1200" dirty="0"/>
                <a:t>AF</a:t>
              </a:r>
              <a:r>
                <a:rPr lang="en-US" sz="1200" baseline="-25000" dirty="0"/>
                <a:t>FIN</a:t>
              </a:r>
              <a:r>
                <a:rPr lang="en-US" sz="1200" dirty="0"/>
                <a:t> = 0.01041</a:t>
              </a:r>
            </a:p>
            <a:p>
              <a:pPr algn="ctr"/>
              <a:r>
                <a:rPr lang="en-US" sz="1200" dirty="0"/>
                <a:t>AF</a:t>
              </a:r>
              <a:r>
                <a:rPr lang="en-US" sz="1200" baseline="-25000" dirty="0"/>
                <a:t>NFE</a:t>
              </a:r>
              <a:r>
                <a:rPr lang="en-US" sz="1200" dirty="0"/>
                <a:t> = 0.003856</a:t>
              </a:r>
            </a:p>
            <a:p>
              <a:pPr algn="ctr"/>
              <a:r>
                <a:rPr lang="en-US" sz="1200" dirty="0"/>
                <a:t>β = -0.0605</a:t>
              </a:r>
            </a:p>
          </p:txBody>
        </p:sp>
        <p:cxnSp>
          <p:nvCxnSpPr>
            <p:cNvPr id="29" name="Straight Connector 28">
              <a:extLst>
                <a:ext uri="{FF2B5EF4-FFF2-40B4-BE49-F238E27FC236}">
                  <a16:creationId xmlns:a16="http://schemas.microsoft.com/office/drawing/2014/main" id="{ADD57EF2-D8B8-DD48-A16E-6B400835FB8F}"/>
                </a:ext>
              </a:extLst>
            </p:cNvPr>
            <p:cNvCxnSpPr>
              <a:cxnSpLocks/>
              <a:endCxn id="15" idx="2"/>
            </p:cNvCxnSpPr>
            <p:nvPr/>
          </p:nvCxnSpPr>
          <p:spPr>
            <a:xfrm flipH="1" flipV="1">
              <a:off x="5803375" y="3530654"/>
              <a:ext cx="687066" cy="15682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D78448BC-101A-F94F-A041-AA1284664608}"/>
              </a:ext>
            </a:extLst>
          </p:cNvPr>
          <p:cNvGrpSpPr/>
          <p:nvPr/>
        </p:nvGrpSpPr>
        <p:grpSpPr>
          <a:xfrm>
            <a:off x="6161708" y="1744830"/>
            <a:ext cx="1663800" cy="1613946"/>
            <a:chOff x="6986455" y="1744830"/>
            <a:chExt cx="1663800" cy="1613946"/>
          </a:xfrm>
        </p:grpSpPr>
        <p:sp>
          <p:nvSpPr>
            <p:cNvPr id="14" name="TextBox 13">
              <a:extLst>
                <a:ext uri="{FF2B5EF4-FFF2-40B4-BE49-F238E27FC236}">
                  <a16:creationId xmlns:a16="http://schemas.microsoft.com/office/drawing/2014/main" id="{511E740F-19C3-9B43-ACA5-706DB2A49B4F}"/>
                </a:ext>
              </a:extLst>
            </p:cNvPr>
            <p:cNvSpPr txBox="1"/>
            <p:nvPr/>
          </p:nvSpPr>
          <p:spPr>
            <a:xfrm>
              <a:off x="6986455" y="1744830"/>
              <a:ext cx="1663800" cy="1200329"/>
            </a:xfrm>
            <a:prstGeom prst="rect">
              <a:avLst/>
            </a:prstGeom>
            <a:noFill/>
          </p:spPr>
          <p:txBody>
            <a:bodyPr wrap="square" rtlCol="0">
              <a:spAutoFit/>
            </a:bodyPr>
            <a:lstStyle/>
            <a:p>
              <a:pPr algn="ctr"/>
              <a:r>
                <a:rPr lang="en-US" sz="1200" i="1" dirty="0"/>
                <a:t>PHF21A</a:t>
              </a:r>
              <a:endParaRPr lang="en-US" sz="1200" dirty="0"/>
            </a:p>
            <a:p>
              <a:pPr algn="ctr"/>
              <a:r>
                <a:rPr lang="en-US" sz="1200" dirty="0"/>
                <a:t>chr11:46035522:T:C</a:t>
              </a:r>
            </a:p>
            <a:p>
              <a:pPr algn="ctr"/>
              <a:r>
                <a:rPr lang="en-US" sz="1200" dirty="0"/>
                <a:t>(intron)</a:t>
              </a:r>
            </a:p>
            <a:p>
              <a:pPr algn="ctr"/>
              <a:r>
                <a:rPr lang="en-US" sz="1200" dirty="0"/>
                <a:t>AF</a:t>
              </a:r>
              <a:r>
                <a:rPr lang="en-US" sz="1200" baseline="-25000" dirty="0"/>
                <a:t>FIN</a:t>
              </a:r>
              <a:r>
                <a:rPr lang="en-US" sz="1200" dirty="0"/>
                <a:t> = 0.1988</a:t>
              </a:r>
            </a:p>
            <a:p>
              <a:pPr algn="ctr"/>
              <a:r>
                <a:rPr lang="en-US" sz="1200" dirty="0"/>
                <a:t>AF</a:t>
              </a:r>
              <a:r>
                <a:rPr lang="en-US" sz="1200" baseline="-25000" dirty="0"/>
                <a:t>NFE</a:t>
              </a:r>
              <a:r>
                <a:rPr lang="en-US" sz="1200" dirty="0"/>
                <a:t> = 0.1715</a:t>
              </a:r>
            </a:p>
            <a:p>
              <a:pPr algn="ctr"/>
              <a:r>
                <a:rPr lang="en-US" sz="1200" dirty="0"/>
                <a:t>β = 0.0165</a:t>
              </a:r>
            </a:p>
          </p:txBody>
        </p:sp>
        <p:cxnSp>
          <p:nvCxnSpPr>
            <p:cNvPr id="34" name="Straight Connector 33">
              <a:extLst>
                <a:ext uri="{FF2B5EF4-FFF2-40B4-BE49-F238E27FC236}">
                  <a16:creationId xmlns:a16="http://schemas.microsoft.com/office/drawing/2014/main" id="{EA1CDE67-5961-C44F-8D70-F0AB51EC899A}"/>
                </a:ext>
              </a:extLst>
            </p:cNvPr>
            <p:cNvCxnSpPr>
              <a:cxnSpLocks/>
              <a:endCxn id="30" idx="2"/>
            </p:cNvCxnSpPr>
            <p:nvPr/>
          </p:nvCxnSpPr>
          <p:spPr>
            <a:xfrm flipV="1">
              <a:off x="7183712" y="2945158"/>
              <a:ext cx="655613" cy="413618"/>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9FCD2CBA-31E9-A344-8F36-6C7849E5E82C}"/>
              </a:ext>
            </a:extLst>
          </p:cNvPr>
          <p:cNvSpPr/>
          <p:nvPr/>
        </p:nvSpPr>
        <p:spPr>
          <a:xfrm>
            <a:off x="2334916" y="2244995"/>
            <a:ext cx="1497124" cy="12414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CCF09310-524E-E547-BF28-72661BA0FBE8}"/>
              </a:ext>
            </a:extLst>
          </p:cNvPr>
          <p:cNvSpPr/>
          <p:nvPr/>
        </p:nvSpPr>
        <p:spPr>
          <a:xfrm>
            <a:off x="4217289" y="2316821"/>
            <a:ext cx="1497124" cy="120032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F8F9555-7051-D948-9C0A-2C01BD18859B}"/>
              </a:ext>
            </a:extLst>
          </p:cNvPr>
          <p:cNvSpPr/>
          <p:nvPr/>
        </p:nvSpPr>
        <p:spPr>
          <a:xfrm>
            <a:off x="6180291" y="1745469"/>
            <a:ext cx="1668574" cy="1199689"/>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8D944E3E-4C87-B64B-8C02-8EE57AF08388}"/>
              </a:ext>
            </a:extLst>
          </p:cNvPr>
          <p:cNvSpPr/>
          <p:nvPr/>
        </p:nvSpPr>
        <p:spPr>
          <a:xfrm>
            <a:off x="10121020" y="3154360"/>
            <a:ext cx="2038810" cy="1815882"/>
          </a:xfrm>
          <a:prstGeom prst="rect">
            <a:avLst/>
          </a:prstGeom>
        </p:spPr>
        <p:txBody>
          <a:bodyPr wrap="square">
            <a:spAutoFit/>
          </a:bodyPr>
          <a:lstStyle/>
          <a:p>
            <a:pPr algn="just" defTabSz="1013859" eaLnBrk="0" hangingPunct="0">
              <a:defRPr/>
            </a:pPr>
            <a:r>
              <a:rPr lang="en-US" sz="1600" dirty="0">
                <a:solidFill>
                  <a:schemeClr val="tx1"/>
                </a:solidFill>
                <a:latin typeface="Calibri" panose="020F0502020204030204" pitchFamily="34" charset="0"/>
                <a:cs typeface="Calibri" panose="020F0502020204030204" pitchFamily="34" charset="0"/>
              </a:rPr>
              <a:t>S-Adenosyl methionine (SAMe) could be used as a supplement but still remains inconclusive (Cuomo </a:t>
            </a:r>
            <a:r>
              <a:rPr lang="en-US" sz="1600" i="1" dirty="0">
                <a:solidFill>
                  <a:schemeClr val="tx1"/>
                </a:solidFill>
                <a:latin typeface="Calibri" panose="020F0502020204030204" pitchFamily="34" charset="0"/>
                <a:cs typeface="Calibri" panose="020F0502020204030204" pitchFamily="34" charset="0"/>
              </a:rPr>
              <a:t>et al</a:t>
            </a:r>
            <a:r>
              <a:rPr lang="en-US" sz="1600" dirty="0">
                <a:solidFill>
                  <a:schemeClr val="tx1"/>
                </a:solidFill>
                <a:latin typeface="Calibri" panose="020F0502020204030204" pitchFamily="34" charset="0"/>
                <a:cs typeface="Calibri" panose="020F0502020204030204" pitchFamily="34" charset="0"/>
              </a:rPr>
              <a:t> 2020 </a:t>
            </a:r>
            <a:r>
              <a:rPr lang="en-US" i="1" dirty="0"/>
              <a:t>Annals Gen Psych</a:t>
            </a:r>
            <a:r>
              <a:rPr lang="en-US" sz="1600" dirty="0">
                <a:solidFill>
                  <a:schemeClr val="tx1"/>
                </a:solidFill>
                <a:latin typeface="Calibri" panose="020F0502020204030204" pitchFamily="34" charset="0"/>
                <a:cs typeface="Calibri" panose="020F0502020204030204" pitchFamily="34" charset="0"/>
              </a:rPr>
              <a:t>)</a:t>
            </a:r>
            <a:endParaRPr lang="en-US" sz="1600" baseline="30000" dirty="0">
              <a:solidFill>
                <a:schemeClr val="tx1"/>
              </a:solidFill>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79B56DFA-FA8C-C640-95E4-C721E41F9AE4}"/>
              </a:ext>
            </a:extLst>
          </p:cNvPr>
          <p:cNvSpPr/>
          <p:nvPr/>
        </p:nvSpPr>
        <p:spPr>
          <a:xfrm>
            <a:off x="10154979" y="5442436"/>
            <a:ext cx="2038810" cy="1077218"/>
          </a:xfrm>
          <a:prstGeom prst="rect">
            <a:avLst/>
          </a:prstGeom>
        </p:spPr>
        <p:txBody>
          <a:bodyPr wrap="square">
            <a:spAutoFit/>
          </a:bodyPr>
          <a:lstStyle/>
          <a:p>
            <a:pPr algn="just" defTabSz="1013859" eaLnBrk="0" hangingPunct="0">
              <a:defRPr/>
            </a:pPr>
            <a:r>
              <a:rPr lang="en-US" sz="1600" dirty="0">
                <a:solidFill>
                  <a:schemeClr val="tx1"/>
                </a:solidFill>
                <a:latin typeface="Calibri" panose="020F0502020204030204" pitchFamily="34" charset="0"/>
                <a:cs typeface="Calibri" panose="020F0502020204030204" pitchFamily="34" charset="0"/>
              </a:rPr>
              <a:t>Systemic TLR4 is reduced with SSRI intake (Wang </a:t>
            </a:r>
            <a:r>
              <a:rPr lang="en-US" sz="1600" i="1" dirty="0">
                <a:solidFill>
                  <a:schemeClr val="tx1"/>
                </a:solidFill>
                <a:latin typeface="Calibri" panose="020F0502020204030204" pitchFamily="34" charset="0"/>
                <a:cs typeface="Calibri" panose="020F0502020204030204" pitchFamily="34" charset="0"/>
              </a:rPr>
              <a:t>et al</a:t>
            </a:r>
            <a:r>
              <a:rPr lang="en-US" sz="1600" dirty="0">
                <a:solidFill>
                  <a:schemeClr val="tx1"/>
                </a:solidFill>
                <a:latin typeface="Calibri" panose="020F0502020204030204" pitchFamily="34" charset="0"/>
                <a:cs typeface="Calibri" panose="020F0502020204030204" pitchFamily="34" charset="0"/>
              </a:rPr>
              <a:t> 2020 </a:t>
            </a:r>
            <a:r>
              <a:rPr lang="en-US" sz="1600" i="1" dirty="0">
                <a:solidFill>
                  <a:schemeClr val="tx1"/>
                </a:solidFill>
                <a:latin typeface="Calibri" panose="020F0502020204030204" pitchFamily="34" charset="0"/>
                <a:cs typeface="Calibri" panose="020F0502020204030204" pitchFamily="34" charset="0"/>
              </a:rPr>
              <a:t>Neuroscience</a:t>
            </a:r>
            <a:r>
              <a:rPr lang="en-US" sz="1600" dirty="0">
                <a:solidFill>
                  <a:schemeClr val="tx1"/>
                </a:solidFill>
                <a:latin typeface="Calibri" panose="020F0502020204030204" pitchFamily="34" charset="0"/>
                <a:cs typeface="Calibri" panose="020F0502020204030204" pitchFamily="34" charset="0"/>
              </a:rPr>
              <a:t>)</a:t>
            </a:r>
            <a:endParaRPr lang="en-US" sz="1600" baseline="30000" dirty="0">
              <a:solidFill>
                <a:schemeClr val="tx1"/>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C57A9642-5814-0E47-9F92-5F2BCA56F381}"/>
              </a:ext>
            </a:extLst>
          </p:cNvPr>
          <p:cNvSpPr txBox="1"/>
          <p:nvPr/>
        </p:nvSpPr>
        <p:spPr>
          <a:xfrm>
            <a:off x="-1277" y="6456416"/>
            <a:ext cx="5788764" cy="461665"/>
          </a:xfrm>
          <a:prstGeom prst="rect">
            <a:avLst/>
          </a:prstGeom>
          <a:noFill/>
        </p:spPr>
        <p:txBody>
          <a:bodyPr wrap="none" rtlCol="0">
            <a:spAutoFit/>
          </a:bodyPr>
          <a:lstStyle/>
          <a:p>
            <a:r>
              <a:rPr lang="en-US" sz="1200" i="1" dirty="0"/>
              <a:t>Note</a:t>
            </a:r>
            <a:r>
              <a:rPr lang="en-US" sz="1200" dirty="0"/>
              <a:t>:</a:t>
            </a:r>
          </a:p>
          <a:p>
            <a:r>
              <a:rPr lang="en-US" sz="1200" dirty="0"/>
              <a:t>AF – </a:t>
            </a:r>
            <a:r>
              <a:rPr lang="en-US" sz="1200" dirty="0" err="1"/>
              <a:t>gnomAD</a:t>
            </a:r>
            <a:r>
              <a:rPr lang="en-US" sz="1200" dirty="0"/>
              <a:t> allele frequencies in Finns (FIN) and Non-Finnish Europeans (NFE)</a:t>
            </a:r>
          </a:p>
        </p:txBody>
      </p:sp>
      <p:sp>
        <p:nvSpPr>
          <p:cNvPr id="41" name="TextBox 40">
            <a:extLst>
              <a:ext uri="{FF2B5EF4-FFF2-40B4-BE49-F238E27FC236}">
                <a16:creationId xmlns:a16="http://schemas.microsoft.com/office/drawing/2014/main" id="{7E5FF8B4-D39C-D74C-9B4E-64DCDE67C43A}"/>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#17</a:t>
            </a:r>
          </a:p>
        </p:txBody>
      </p:sp>
    </p:spTree>
    <p:extLst>
      <p:ext uri="{BB962C8B-B14F-4D97-AF65-F5344CB8AC3E}">
        <p14:creationId xmlns:p14="http://schemas.microsoft.com/office/powerpoint/2010/main" val="130265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6" grpId="0" animBg="1"/>
      <p:bldP spid="28" grpId="0" animBg="1"/>
      <p:bldP spid="30" grpId="0" animBg="1"/>
      <p:bldP spid="31"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0751C715-5D07-2044-B774-63FB8029E35A}"/>
              </a:ext>
            </a:extLst>
          </p:cNvPr>
          <p:cNvGrpSpPr/>
          <p:nvPr/>
        </p:nvGrpSpPr>
        <p:grpSpPr>
          <a:xfrm>
            <a:off x="5981822" y="1126311"/>
            <a:ext cx="6201930" cy="5770062"/>
            <a:chOff x="6145112" y="1126311"/>
            <a:chExt cx="6201930" cy="5770062"/>
          </a:xfrm>
        </p:grpSpPr>
        <p:grpSp>
          <p:nvGrpSpPr>
            <p:cNvPr id="22" name="Group 21">
              <a:extLst>
                <a:ext uri="{FF2B5EF4-FFF2-40B4-BE49-F238E27FC236}">
                  <a16:creationId xmlns:a16="http://schemas.microsoft.com/office/drawing/2014/main" id="{A75D0195-4497-CF42-960E-A783BD5B4925}"/>
                </a:ext>
              </a:extLst>
            </p:cNvPr>
            <p:cNvGrpSpPr/>
            <p:nvPr/>
          </p:nvGrpSpPr>
          <p:grpSpPr>
            <a:xfrm>
              <a:off x="6145112" y="1337644"/>
              <a:ext cx="6201930" cy="5558729"/>
              <a:chOff x="6145112" y="1337644"/>
              <a:chExt cx="6201930" cy="5558729"/>
            </a:xfrm>
          </p:grpSpPr>
          <p:pic>
            <p:nvPicPr>
              <p:cNvPr id="3" name="Picture 2">
                <a:extLst>
                  <a:ext uri="{FF2B5EF4-FFF2-40B4-BE49-F238E27FC236}">
                    <a16:creationId xmlns:a16="http://schemas.microsoft.com/office/drawing/2014/main" id="{3B44EFA0-091B-E642-903A-20AB96DADE46}"/>
                  </a:ext>
                </a:extLst>
              </p:cNvPr>
              <p:cNvPicPr>
                <a:picLocks noChangeAspect="1"/>
              </p:cNvPicPr>
              <p:nvPr/>
            </p:nvPicPr>
            <p:blipFill rotWithShape="1">
              <a:blip r:embed="rId3"/>
              <a:srcRect t="6182" r="20124"/>
              <a:stretch/>
            </p:blipFill>
            <p:spPr>
              <a:xfrm>
                <a:off x="6145112" y="1337644"/>
                <a:ext cx="4732646" cy="5558729"/>
              </a:xfrm>
              <a:prstGeom prst="rect">
                <a:avLst/>
              </a:prstGeom>
            </p:spPr>
          </p:pic>
          <p:grpSp>
            <p:nvGrpSpPr>
              <p:cNvPr id="21" name="Group 20">
                <a:extLst>
                  <a:ext uri="{FF2B5EF4-FFF2-40B4-BE49-F238E27FC236}">
                    <a16:creationId xmlns:a16="http://schemas.microsoft.com/office/drawing/2014/main" id="{A6B781C8-C776-3543-ADCF-D29F0CFCC6F3}"/>
                  </a:ext>
                </a:extLst>
              </p:cNvPr>
              <p:cNvGrpSpPr/>
              <p:nvPr/>
            </p:nvGrpSpPr>
            <p:grpSpPr>
              <a:xfrm>
                <a:off x="10580212" y="2293984"/>
                <a:ext cx="1766830" cy="1655439"/>
                <a:chOff x="10580212" y="2293984"/>
                <a:chExt cx="1766830" cy="1655439"/>
              </a:xfrm>
            </p:grpSpPr>
            <p:sp>
              <p:nvSpPr>
                <p:cNvPr id="4" name="TextBox 3">
                  <a:extLst>
                    <a:ext uri="{FF2B5EF4-FFF2-40B4-BE49-F238E27FC236}">
                      <a16:creationId xmlns:a16="http://schemas.microsoft.com/office/drawing/2014/main" id="{EBF3D65F-28B3-1E4C-B0C0-66066BE1AF48}"/>
                    </a:ext>
                  </a:extLst>
                </p:cNvPr>
                <p:cNvSpPr txBox="1"/>
                <p:nvPr/>
              </p:nvSpPr>
              <p:spPr>
                <a:xfrm>
                  <a:off x="10825978" y="2502873"/>
                  <a:ext cx="1454244" cy="1446550"/>
                </a:xfrm>
                <a:prstGeom prst="rect">
                  <a:avLst/>
                </a:prstGeom>
                <a:noFill/>
              </p:spPr>
              <p:txBody>
                <a:bodyPr wrap="none" rtlCol="0">
                  <a:spAutoFit/>
                </a:bodyPr>
                <a:lstStyle/>
                <a:p>
                  <a:r>
                    <a:rPr lang="en-US" sz="1200" dirty="0"/>
                    <a:t>Citalopram (20)</a:t>
                  </a:r>
                </a:p>
                <a:p>
                  <a:endParaRPr lang="en-US" sz="200" dirty="0"/>
                </a:p>
                <a:p>
                  <a:r>
                    <a:rPr lang="en-US" sz="1200" dirty="0"/>
                    <a:t>Escitalopram (10)</a:t>
                  </a:r>
                </a:p>
                <a:p>
                  <a:endParaRPr lang="en-US" sz="400" dirty="0"/>
                </a:p>
                <a:p>
                  <a:r>
                    <a:rPr lang="en-US" sz="1200" dirty="0"/>
                    <a:t>Fluoxetine (20)</a:t>
                  </a:r>
                </a:p>
                <a:p>
                  <a:endParaRPr lang="en-US" sz="300" dirty="0"/>
                </a:p>
                <a:p>
                  <a:r>
                    <a:rPr lang="en-US" sz="1200" dirty="0"/>
                    <a:t>Fluvoxamine (100)</a:t>
                  </a:r>
                </a:p>
                <a:p>
                  <a:endParaRPr lang="en-US" sz="300" dirty="0"/>
                </a:p>
                <a:p>
                  <a:r>
                    <a:rPr lang="en-US" sz="1200" dirty="0"/>
                    <a:t>Paroxetine (20)</a:t>
                  </a:r>
                </a:p>
                <a:p>
                  <a:endParaRPr lang="en-US" sz="200" dirty="0"/>
                </a:p>
                <a:p>
                  <a:r>
                    <a:rPr lang="en-US" sz="1200" dirty="0"/>
                    <a:t>Sertraline (50)</a:t>
                  </a:r>
                </a:p>
              </p:txBody>
            </p:sp>
            <p:pic>
              <p:nvPicPr>
                <p:cNvPr id="32" name="Picture 31">
                  <a:extLst>
                    <a:ext uri="{FF2B5EF4-FFF2-40B4-BE49-F238E27FC236}">
                      <a16:creationId xmlns:a16="http://schemas.microsoft.com/office/drawing/2014/main" id="{F1202CC6-16A1-6C4F-986A-D5EC650BD806}"/>
                    </a:ext>
                  </a:extLst>
                </p:cNvPr>
                <p:cNvPicPr>
                  <a:picLocks noChangeAspect="1"/>
                </p:cNvPicPr>
                <p:nvPr/>
              </p:nvPicPr>
              <p:blipFill rotWithShape="1">
                <a:blip r:embed="rId3"/>
                <a:srcRect l="81604" t="39621" r="12993" b="38284"/>
                <a:stretch/>
              </p:blipFill>
              <p:spPr>
                <a:xfrm>
                  <a:off x="10582552" y="2493248"/>
                  <a:ext cx="304831" cy="1450616"/>
                </a:xfrm>
                <a:prstGeom prst="rect">
                  <a:avLst/>
                </a:prstGeom>
              </p:spPr>
            </p:pic>
            <p:sp>
              <p:nvSpPr>
                <p:cNvPr id="20" name="TextBox 19">
                  <a:extLst>
                    <a:ext uri="{FF2B5EF4-FFF2-40B4-BE49-F238E27FC236}">
                      <a16:creationId xmlns:a16="http://schemas.microsoft.com/office/drawing/2014/main" id="{4CCA2E0F-CD80-A44E-B33F-B5A4D600F317}"/>
                    </a:ext>
                  </a:extLst>
                </p:cNvPr>
                <p:cNvSpPr txBox="1"/>
                <p:nvPr/>
              </p:nvSpPr>
              <p:spPr>
                <a:xfrm>
                  <a:off x="10580212" y="2293984"/>
                  <a:ext cx="1766830" cy="261610"/>
                </a:xfrm>
                <a:prstGeom prst="rect">
                  <a:avLst/>
                </a:prstGeom>
                <a:noFill/>
              </p:spPr>
              <p:txBody>
                <a:bodyPr wrap="none" rtlCol="0">
                  <a:spAutoFit/>
                </a:bodyPr>
                <a:lstStyle/>
                <a:p>
                  <a:r>
                    <a:rPr lang="en-US" sz="1050" u="sng" dirty="0"/>
                    <a:t>Generic Name (DDD mg)</a:t>
                  </a:r>
                </a:p>
              </p:txBody>
            </p:sp>
          </p:grpSp>
        </p:grpSp>
        <p:grpSp>
          <p:nvGrpSpPr>
            <p:cNvPr id="30" name="Group 29">
              <a:extLst>
                <a:ext uri="{FF2B5EF4-FFF2-40B4-BE49-F238E27FC236}">
                  <a16:creationId xmlns:a16="http://schemas.microsoft.com/office/drawing/2014/main" id="{C2ABDCD5-9978-834A-BEF4-CF5CA3307A1E}"/>
                </a:ext>
              </a:extLst>
            </p:cNvPr>
            <p:cNvGrpSpPr/>
            <p:nvPr/>
          </p:nvGrpSpPr>
          <p:grpSpPr>
            <a:xfrm>
              <a:off x="6565198" y="1126311"/>
              <a:ext cx="4299286" cy="607319"/>
              <a:chOff x="7059658" y="1235753"/>
              <a:chExt cx="4299286" cy="607319"/>
            </a:xfrm>
          </p:grpSpPr>
          <p:sp>
            <p:nvSpPr>
              <p:cNvPr id="23" name="Rectangle 22">
                <a:extLst>
                  <a:ext uri="{FF2B5EF4-FFF2-40B4-BE49-F238E27FC236}">
                    <a16:creationId xmlns:a16="http://schemas.microsoft.com/office/drawing/2014/main" id="{9482DDD3-7EF5-DB4F-9C4C-F3E99E259F31}"/>
                  </a:ext>
                </a:extLst>
              </p:cNvPr>
              <p:cNvSpPr/>
              <p:nvPr/>
            </p:nvSpPr>
            <p:spPr>
              <a:xfrm>
                <a:off x="7059658" y="1275054"/>
                <a:ext cx="830677" cy="307777"/>
              </a:xfrm>
              <a:prstGeom prst="rect">
                <a:avLst/>
              </a:prstGeom>
            </p:spPr>
            <p:txBody>
              <a:bodyPr wrap="none">
                <a:spAutoFit/>
              </a:bodyPr>
              <a:lstStyle/>
              <a:p>
                <a:r>
                  <a:rPr lang="en-US" dirty="0"/>
                  <a:t>330,138</a:t>
                </a:r>
              </a:p>
            </p:txBody>
          </p:sp>
          <p:sp>
            <p:nvSpPr>
              <p:cNvPr id="24" name="Rectangle 23">
                <a:extLst>
                  <a:ext uri="{FF2B5EF4-FFF2-40B4-BE49-F238E27FC236}">
                    <a16:creationId xmlns:a16="http://schemas.microsoft.com/office/drawing/2014/main" id="{3944C96B-9659-3A46-B2CE-1906339ADE44}"/>
                  </a:ext>
                </a:extLst>
              </p:cNvPr>
              <p:cNvSpPr/>
              <p:nvPr/>
            </p:nvSpPr>
            <p:spPr>
              <a:xfrm>
                <a:off x="7811425" y="1347114"/>
                <a:ext cx="830677" cy="307777"/>
              </a:xfrm>
              <a:prstGeom prst="rect">
                <a:avLst/>
              </a:prstGeom>
            </p:spPr>
            <p:txBody>
              <a:bodyPr wrap="none">
                <a:spAutoFit/>
              </a:bodyPr>
              <a:lstStyle/>
              <a:p>
                <a:r>
                  <a:rPr lang="en-US" dirty="0"/>
                  <a:t>235,856</a:t>
                </a:r>
              </a:p>
            </p:txBody>
          </p:sp>
          <p:sp>
            <p:nvSpPr>
              <p:cNvPr id="25" name="Rectangle 24">
                <a:extLst>
                  <a:ext uri="{FF2B5EF4-FFF2-40B4-BE49-F238E27FC236}">
                    <a16:creationId xmlns:a16="http://schemas.microsoft.com/office/drawing/2014/main" id="{6C52AA21-E217-E944-9ECC-19F2ABDED07F}"/>
                  </a:ext>
                </a:extLst>
              </p:cNvPr>
              <p:cNvSpPr/>
              <p:nvPr/>
            </p:nvSpPr>
            <p:spPr>
              <a:xfrm>
                <a:off x="8478574" y="1235753"/>
                <a:ext cx="830677" cy="307777"/>
              </a:xfrm>
              <a:prstGeom prst="rect">
                <a:avLst/>
              </a:prstGeom>
            </p:spPr>
            <p:txBody>
              <a:bodyPr wrap="none">
                <a:spAutoFit/>
              </a:bodyPr>
              <a:lstStyle/>
              <a:p>
                <a:r>
                  <a:rPr lang="en-US" dirty="0"/>
                  <a:t>134,748</a:t>
                </a:r>
              </a:p>
            </p:txBody>
          </p:sp>
          <p:sp>
            <p:nvSpPr>
              <p:cNvPr id="26" name="Rectangle 25">
                <a:extLst>
                  <a:ext uri="{FF2B5EF4-FFF2-40B4-BE49-F238E27FC236}">
                    <a16:creationId xmlns:a16="http://schemas.microsoft.com/office/drawing/2014/main" id="{D01F3D4E-A6BD-3C48-88CC-BF359A03B2A4}"/>
                  </a:ext>
                </a:extLst>
              </p:cNvPr>
              <p:cNvSpPr/>
              <p:nvPr/>
            </p:nvSpPr>
            <p:spPr>
              <a:xfrm>
                <a:off x="9227160" y="1535295"/>
                <a:ext cx="731290" cy="307777"/>
              </a:xfrm>
              <a:prstGeom prst="rect">
                <a:avLst/>
              </a:prstGeom>
            </p:spPr>
            <p:txBody>
              <a:bodyPr wrap="none">
                <a:spAutoFit/>
              </a:bodyPr>
              <a:lstStyle/>
              <a:p>
                <a:r>
                  <a:rPr lang="en-US" dirty="0"/>
                  <a:t>16,216</a:t>
                </a:r>
              </a:p>
            </p:txBody>
          </p:sp>
          <p:sp>
            <p:nvSpPr>
              <p:cNvPr id="28" name="Rectangle 27">
                <a:extLst>
                  <a:ext uri="{FF2B5EF4-FFF2-40B4-BE49-F238E27FC236}">
                    <a16:creationId xmlns:a16="http://schemas.microsoft.com/office/drawing/2014/main" id="{B3B3CF29-958F-F444-8C0C-5EB767F07095}"/>
                  </a:ext>
                </a:extLst>
              </p:cNvPr>
              <p:cNvSpPr/>
              <p:nvPr/>
            </p:nvSpPr>
            <p:spPr>
              <a:xfrm>
                <a:off x="9882369" y="1272706"/>
                <a:ext cx="731290" cy="307777"/>
              </a:xfrm>
              <a:prstGeom prst="rect">
                <a:avLst/>
              </a:prstGeom>
            </p:spPr>
            <p:txBody>
              <a:bodyPr wrap="none">
                <a:spAutoFit/>
              </a:bodyPr>
              <a:lstStyle/>
              <a:p>
                <a:pPr algn="ctr"/>
                <a:r>
                  <a:rPr lang="en-US" dirty="0"/>
                  <a:t>66,154</a:t>
                </a:r>
              </a:p>
            </p:txBody>
          </p:sp>
          <p:sp>
            <p:nvSpPr>
              <p:cNvPr id="29" name="Rectangle 28">
                <a:extLst>
                  <a:ext uri="{FF2B5EF4-FFF2-40B4-BE49-F238E27FC236}">
                    <a16:creationId xmlns:a16="http://schemas.microsoft.com/office/drawing/2014/main" id="{5F57D2F0-AC0F-8A49-BE2B-14B4DA6800EE}"/>
                  </a:ext>
                </a:extLst>
              </p:cNvPr>
              <p:cNvSpPr/>
              <p:nvPr/>
            </p:nvSpPr>
            <p:spPr>
              <a:xfrm>
                <a:off x="10528268" y="1365669"/>
                <a:ext cx="830676" cy="307777"/>
              </a:xfrm>
              <a:prstGeom prst="rect">
                <a:avLst/>
              </a:prstGeom>
            </p:spPr>
            <p:txBody>
              <a:bodyPr wrap="none">
                <a:spAutoFit/>
              </a:bodyPr>
              <a:lstStyle/>
              <a:p>
                <a:pPr algn="ctr"/>
                <a:r>
                  <a:rPr lang="en-US" dirty="0"/>
                  <a:t>114,733</a:t>
                </a:r>
              </a:p>
            </p:txBody>
          </p:sp>
        </p:grpSp>
      </p:grpSp>
      <p:sp>
        <p:nvSpPr>
          <p:cNvPr id="2" name="Title 1">
            <a:extLst>
              <a:ext uri="{FF2B5EF4-FFF2-40B4-BE49-F238E27FC236}">
                <a16:creationId xmlns:a16="http://schemas.microsoft.com/office/drawing/2014/main" id="{CF4B65AD-8B4E-5A44-B018-E79DDEAFC291}"/>
              </a:ext>
            </a:extLst>
          </p:cNvPr>
          <p:cNvSpPr>
            <a:spLocks noGrp="1"/>
          </p:cNvSpPr>
          <p:nvPr>
            <p:ph type="title"/>
          </p:nvPr>
        </p:nvSpPr>
        <p:spPr/>
        <p:txBody>
          <a:bodyPr/>
          <a:lstStyle/>
          <a:p>
            <a:r>
              <a:rPr lang="en-US" b="1" dirty="0"/>
              <a:t>Analysis 2: SSRI Dosage Change over Time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9C487D9-B722-1045-837E-F10BCE707B0C}"/>
                  </a:ext>
                </a:extLst>
              </p:cNvPr>
              <p:cNvSpPr/>
              <p:nvPr/>
            </p:nvSpPr>
            <p:spPr>
              <a:xfrm>
                <a:off x="37922" y="1225546"/>
                <a:ext cx="6119129" cy="8370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550" i="1" smtClean="0">
                          <a:latin typeface="Cambria Math" panose="02040503050406030204" pitchFamily="18" charset="0"/>
                        </a:rPr>
                        <m:t>𝑑𝑜𝑠𝑒𝑃𝑒𝑟𝐷𝑎𝑦</m:t>
                      </m:r>
                      <m:r>
                        <a:rPr lang="en-US" sz="1550" i="1" smtClean="0">
                          <a:latin typeface="Cambria Math" panose="02040503050406030204" pitchFamily="18" charset="0"/>
                        </a:rPr>
                        <m:t> (</m:t>
                      </m:r>
                      <m:r>
                        <a:rPr lang="en-US" sz="1550" i="1" smtClean="0">
                          <a:latin typeface="Cambria Math" panose="02040503050406030204" pitchFamily="18" charset="0"/>
                        </a:rPr>
                        <m:t>𝑚𝑔</m:t>
                      </m:r>
                      <m:r>
                        <a:rPr lang="en-US" sz="1550" i="1" smtClean="0">
                          <a:latin typeface="Cambria Math" panose="02040503050406030204" pitchFamily="18" charset="0"/>
                        </a:rPr>
                        <m:t>/</m:t>
                      </m:r>
                      <m:r>
                        <a:rPr lang="en-US" sz="1550" i="1" smtClean="0">
                          <a:latin typeface="Cambria Math" panose="02040503050406030204" pitchFamily="18" charset="0"/>
                        </a:rPr>
                        <m:t>𝑑𝑎𝑦</m:t>
                      </m:r>
                      <m:r>
                        <a:rPr lang="en-US" sz="1550" i="1" smtClean="0">
                          <a:latin typeface="Cambria Math" panose="02040503050406030204" pitchFamily="18" charset="0"/>
                        </a:rPr>
                        <m:t>)= </m:t>
                      </m:r>
                      <m:f>
                        <m:fPr>
                          <m:ctrlPr>
                            <a:rPr lang="en-US" sz="1550" i="1">
                              <a:latin typeface="Cambria Math" panose="02040503050406030204" pitchFamily="18" charset="0"/>
                            </a:rPr>
                          </m:ctrlPr>
                        </m:fPr>
                        <m:num>
                          <m:r>
                            <a:rPr lang="en-US" sz="1550" i="1">
                              <a:latin typeface="Cambria Math" panose="02040503050406030204" pitchFamily="18" charset="0"/>
                            </a:rPr>
                            <m:t>𝑝𝑎𝑐𝑘𝑎𝑔𝑒</m:t>
                          </m:r>
                          <m:r>
                            <a:rPr lang="en-US" sz="1550" i="1">
                              <a:latin typeface="Cambria Math" panose="02040503050406030204" pitchFamily="18" charset="0"/>
                            </a:rPr>
                            <m:t> </m:t>
                          </m:r>
                          <m:r>
                            <a:rPr lang="en-US" sz="1550" i="1">
                              <a:latin typeface="Cambria Math" panose="02040503050406030204" pitchFamily="18" charset="0"/>
                            </a:rPr>
                            <m:t>𝑠𝑖𝑧𝑒</m:t>
                          </m:r>
                          <m:r>
                            <a:rPr lang="en-US" sz="1550" i="1">
                              <a:latin typeface="Cambria Math" panose="02040503050406030204" pitchFamily="18" charset="0"/>
                            </a:rPr>
                            <m:t> × </m:t>
                          </m:r>
                          <m:r>
                            <a:rPr lang="en-US" sz="1550" i="1">
                              <a:latin typeface="Cambria Math" panose="02040503050406030204" pitchFamily="18" charset="0"/>
                              <a:ea typeface="Cambria Math" panose="02040503050406030204" pitchFamily="18" charset="0"/>
                            </a:rPr>
                            <m:t>𝑝𝑎𝑐𝑘𝑎𝑔𝑒</m:t>
                          </m:r>
                          <m:r>
                            <a:rPr lang="en-US" sz="1550" i="1">
                              <a:latin typeface="Cambria Math" panose="02040503050406030204" pitchFamily="18" charset="0"/>
                              <a:ea typeface="Cambria Math" panose="02040503050406030204" pitchFamily="18" charset="0"/>
                            </a:rPr>
                            <m:t> </m:t>
                          </m:r>
                          <m:r>
                            <a:rPr lang="en-US" sz="1550" i="1">
                              <a:latin typeface="Cambria Math" panose="02040503050406030204" pitchFamily="18" charset="0"/>
                              <a:ea typeface="Cambria Math" panose="02040503050406030204" pitchFamily="18" charset="0"/>
                            </a:rPr>
                            <m:t>𝑑𝑜𝑠𝑒</m:t>
                          </m:r>
                          <m:r>
                            <a:rPr lang="en-US" sz="1550" i="1">
                              <a:latin typeface="Cambria Math" panose="02040503050406030204" pitchFamily="18" charset="0"/>
                              <a:ea typeface="Cambria Math" panose="02040503050406030204" pitchFamily="18" charset="0"/>
                            </a:rPr>
                            <m:t> (</m:t>
                          </m:r>
                          <m:r>
                            <a:rPr lang="en-US" sz="1550" i="1">
                              <a:latin typeface="Cambria Math" panose="02040503050406030204" pitchFamily="18" charset="0"/>
                              <a:ea typeface="Cambria Math" panose="02040503050406030204" pitchFamily="18" charset="0"/>
                            </a:rPr>
                            <m:t>𝑚𝑔</m:t>
                          </m:r>
                          <m:r>
                            <a:rPr lang="en-US" sz="1550" i="1">
                              <a:latin typeface="Cambria Math" panose="02040503050406030204" pitchFamily="18" charset="0"/>
                              <a:ea typeface="Cambria Math" panose="02040503050406030204" pitchFamily="18" charset="0"/>
                            </a:rPr>
                            <m:t>)</m:t>
                          </m:r>
                        </m:num>
                        <m:den>
                          <m:eqArr>
                            <m:eqArrPr>
                              <m:ctrlPr>
                                <a:rPr lang="en-US" sz="1550" b="0" i="1" smtClean="0">
                                  <a:latin typeface="Cambria Math" panose="02040503050406030204" pitchFamily="18" charset="0"/>
                                  <a:ea typeface="Cambria Math" panose="02040503050406030204" pitchFamily="18" charset="0"/>
                                </a:rPr>
                              </m:ctrlPr>
                            </m:eqArrPr>
                            <m:e>
                              <m:r>
                                <a:rPr lang="en-US" sz="1550" b="0" i="1" smtClean="0">
                                  <a:latin typeface="Cambria Math" panose="02040503050406030204" pitchFamily="18" charset="0"/>
                                  <a:ea typeface="Cambria Math" panose="02040503050406030204" pitchFamily="18" charset="0"/>
                                </a:rPr>
                                <m:t>𝑑𝑖𝑓𝑓𝑒𝑟𝑒𝑛𝑐𝑒</m:t>
                              </m:r>
                              <m:r>
                                <a:rPr lang="en-US" sz="1550" b="0" i="1" smtClean="0">
                                  <a:latin typeface="Cambria Math" panose="02040503050406030204" pitchFamily="18" charset="0"/>
                                  <a:ea typeface="Cambria Math" panose="02040503050406030204" pitchFamily="18" charset="0"/>
                                </a:rPr>
                                <m:t> </m:t>
                              </m:r>
                              <m:r>
                                <a:rPr lang="en-US" sz="1550" b="0" i="1" smtClean="0">
                                  <a:latin typeface="Cambria Math" panose="02040503050406030204" pitchFamily="18" charset="0"/>
                                  <a:ea typeface="Cambria Math" panose="02040503050406030204" pitchFamily="18" charset="0"/>
                                </a:rPr>
                                <m:t>𝑖𝑛</m:t>
                              </m:r>
                              <m:r>
                                <a:rPr lang="en-US" sz="1550" b="0" i="1" smtClean="0">
                                  <a:latin typeface="Cambria Math" panose="02040503050406030204" pitchFamily="18" charset="0"/>
                                  <a:ea typeface="Cambria Math" panose="02040503050406030204" pitchFamily="18" charset="0"/>
                                </a:rPr>
                                <m:t> </m:t>
                              </m:r>
                              <m:r>
                                <a:rPr lang="en-US" sz="1550" b="0" i="1" smtClean="0">
                                  <a:latin typeface="Cambria Math" panose="02040503050406030204" pitchFamily="18" charset="0"/>
                                  <a:ea typeface="Cambria Math" panose="02040503050406030204" pitchFamily="18" charset="0"/>
                                </a:rPr>
                                <m:t>𝑑𝑎𝑦𝑠</m:t>
                              </m:r>
                              <m:r>
                                <a:rPr lang="en-US" sz="1550" b="0" i="1" smtClean="0">
                                  <a:latin typeface="Cambria Math" panose="02040503050406030204" pitchFamily="18" charset="0"/>
                                  <a:ea typeface="Cambria Math" panose="02040503050406030204" pitchFamily="18" charset="0"/>
                                </a:rPr>
                                <m:t> </m:t>
                              </m:r>
                            </m:e>
                            <m:e>
                              <m:r>
                                <a:rPr lang="en-US" sz="1550" i="1">
                                  <a:latin typeface="Cambria Math" panose="02040503050406030204" pitchFamily="18" charset="0"/>
                                </a:rPr>
                                <m:t>𝑏𝑒𝑡𝑤𝑒𝑒𝑛</m:t>
                              </m:r>
                              <m:r>
                                <a:rPr lang="en-US" sz="1550" i="1">
                                  <a:latin typeface="Cambria Math" panose="02040503050406030204" pitchFamily="18" charset="0"/>
                                </a:rPr>
                                <m:t> </m:t>
                              </m:r>
                              <m:r>
                                <a:rPr lang="en-US" sz="1550" i="1">
                                  <a:latin typeface="Cambria Math" panose="02040503050406030204" pitchFamily="18" charset="0"/>
                                </a:rPr>
                                <m:t>𝑝𝑢𝑟𝑐h𝑎𝑠𝑒𝑠</m:t>
                              </m:r>
                            </m:e>
                          </m:eqArr>
                        </m:den>
                      </m:f>
                    </m:oMath>
                  </m:oMathPara>
                </a14:m>
                <a:endParaRPr lang="en-US" sz="1550" dirty="0"/>
              </a:p>
            </p:txBody>
          </p:sp>
        </mc:Choice>
        <mc:Fallback xmlns="">
          <p:sp>
            <p:nvSpPr>
              <p:cNvPr id="6" name="Rectangle 5">
                <a:extLst>
                  <a:ext uri="{FF2B5EF4-FFF2-40B4-BE49-F238E27FC236}">
                    <a16:creationId xmlns:a16="http://schemas.microsoft.com/office/drawing/2014/main" id="{49C487D9-B722-1045-837E-F10BCE707B0C}"/>
                  </a:ext>
                </a:extLst>
              </p:cNvPr>
              <p:cNvSpPr>
                <a:spLocks noRot="1" noChangeAspect="1" noMove="1" noResize="1" noEditPoints="1" noAdjustHandles="1" noChangeArrowheads="1" noChangeShapeType="1" noTextEdit="1"/>
              </p:cNvSpPr>
              <p:nvPr/>
            </p:nvSpPr>
            <p:spPr>
              <a:xfrm>
                <a:off x="37922" y="1225546"/>
                <a:ext cx="6119129" cy="837024"/>
              </a:xfrm>
              <a:prstGeom prst="rect">
                <a:avLst/>
              </a:prstGeom>
              <a:blipFill>
                <a:blip r:embed="rId4"/>
                <a:stretch>
                  <a:fillRect b="-2985"/>
                </a:stretch>
              </a:blipFill>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FC808E3E-A45E-6F4C-97BC-E919870EE390}"/>
              </a:ext>
            </a:extLst>
          </p:cNvPr>
          <p:cNvGrpSpPr/>
          <p:nvPr/>
        </p:nvGrpSpPr>
        <p:grpSpPr>
          <a:xfrm>
            <a:off x="635725" y="2106382"/>
            <a:ext cx="4923518" cy="1019739"/>
            <a:chOff x="1001485" y="2106382"/>
            <a:chExt cx="4923518" cy="1019739"/>
          </a:xfrm>
        </p:grpSpPr>
        <p:sp>
          <p:nvSpPr>
            <p:cNvPr id="7" name="Down Arrow 6">
              <a:extLst>
                <a:ext uri="{FF2B5EF4-FFF2-40B4-BE49-F238E27FC236}">
                  <a16:creationId xmlns:a16="http://schemas.microsoft.com/office/drawing/2014/main" id="{B1108126-4F74-5445-B942-24FDAA294787}"/>
                </a:ext>
              </a:extLst>
            </p:cNvPr>
            <p:cNvSpPr/>
            <p:nvPr/>
          </p:nvSpPr>
          <p:spPr>
            <a:xfrm>
              <a:off x="3233057" y="2106382"/>
              <a:ext cx="489857" cy="636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0"/>
            </a:p>
          </p:txBody>
        </p:sp>
        <p:sp>
          <p:nvSpPr>
            <p:cNvPr id="8" name="TextBox 7">
              <a:extLst>
                <a:ext uri="{FF2B5EF4-FFF2-40B4-BE49-F238E27FC236}">
                  <a16:creationId xmlns:a16="http://schemas.microsoft.com/office/drawing/2014/main" id="{9BFAD029-EB48-E540-AC12-F6CCA3D12E95}"/>
                </a:ext>
              </a:extLst>
            </p:cNvPr>
            <p:cNvSpPr txBox="1"/>
            <p:nvPr/>
          </p:nvSpPr>
          <p:spPr>
            <a:xfrm>
              <a:off x="1001485" y="2787567"/>
              <a:ext cx="4923518" cy="338554"/>
            </a:xfrm>
            <a:prstGeom prst="rect">
              <a:avLst/>
            </a:prstGeom>
            <a:noFill/>
          </p:spPr>
          <p:txBody>
            <a:bodyPr wrap="square" rtlCol="0">
              <a:spAutoFit/>
            </a:bodyPr>
            <a:lstStyle/>
            <a:p>
              <a:pPr algn="ctr"/>
              <a:r>
                <a:rPr lang="en-US" sz="1550" dirty="0"/>
                <a:t>Removal of outliers (&lt;10% and &gt;90%)</a:t>
              </a:r>
            </a:p>
          </p:txBody>
        </p:sp>
      </p:grpSp>
      <p:grpSp>
        <p:nvGrpSpPr>
          <p:cNvPr id="17" name="Group 16">
            <a:extLst>
              <a:ext uri="{FF2B5EF4-FFF2-40B4-BE49-F238E27FC236}">
                <a16:creationId xmlns:a16="http://schemas.microsoft.com/office/drawing/2014/main" id="{B125DC46-6544-A74E-B4C1-20FEC4215366}"/>
              </a:ext>
            </a:extLst>
          </p:cNvPr>
          <p:cNvGrpSpPr/>
          <p:nvPr/>
        </p:nvGrpSpPr>
        <p:grpSpPr>
          <a:xfrm>
            <a:off x="52660" y="3231640"/>
            <a:ext cx="6119129" cy="1692256"/>
            <a:chOff x="418420" y="3231640"/>
            <a:chExt cx="6119129" cy="1692256"/>
          </a:xfrm>
        </p:grpSpPr>
        <p:sp>
          <p:nvSpPr>
            <p:cNvPr id="9" name="Down Arrow 8">
              <a:extLst>
                <a:ext uri="{FF2B5EF4-FFF2-40B4-BE49-F238E27FC236}">
                  <a16:creationId xmlns:a16="http://schemas.microsoft.com/office/drawing/2014/main" id="{BE6CE64D-AE88-9A4A-BB34-4C6E552D0212}"/>
                </a:ext>
              </a:extLst>
            </p:cNvPr>
            <p:cNvSpPr/>
            <p:nvPr/>
          </p:nvSpPr>
          <p:spPr>
            <a:xfrm>
              <a:off x="3233057" y="3231640"/>
              <a:ext cx="489857" cy="636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0"/>
            </a:p>
          </p:txBody>
        </p:sp>
        <p:sp>
          <p:nvSpPr>
            <p:cNvPr id="10" name="TextBox 9">
              <a:extLst>
                <a:ext uri="{FF2B5EF4-FFF2-40B4-BE49-F238E27FC236}">
                  <a16:creationId xmlns:a16="http://schemas.microsoft.com/office/drawing/2014/main" id="{EB050C84-F0B2-2749-B2AE-0C5D0619B5E2}"/>
                </a:ext>
              </a:extLst>
            </p:cNvPr>
            <p:cNvSpPr txBox="1"/>
            <p:nvPr/>
          </p:nvSpPr>
          <p:spPr>
            <a:xfrm>
              <a:off x="1251743" y="3953489"/>
              <a:ext cx="4423001" cy="338554"/>
            </a:xfrm>
            <a:prstGeom prst="rect">
              <a:avLst/>
            </a:prstGeom>
            <a:noFill/>
          </p:spPr>
          <p:txBody>
            <a:bodyPr wrap="square" rtlCol="0">
              <a:spAutoFit/>
            </a:bodyPr>
            <a:lstStyle/>
            <a:p>
              <a:pPr algn="ctr"/>
              <a:r>
                <a:rPr lang="en-US" sz="1550" dirty="0"/>
                <a:t>Per unit transformation of each drug </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AFF1D8D-A633-2D4F-9B96-FCA8104CDBA5}"/>
                    </a:ext>
                  </a:extLst>
                </p:cNvPr>
                <p:cNvSpPr/>
                <p:nvPr/>
              </p:nvSpPr>
              <p:spPr>
                <a:xfrm>
                  <a:off x="418420" y="4318859"/>
                  <a:ext cx="6119129" cy="60503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550" i="1" smtClean="0">
                            <a:latin typeface="Cambria Math" panose="02040503050406030204" pitchFamily="18" charset="0"/>
                          </a:rPr>
                          <m:t>𝑑𝑜𝑠𝑒𝑃𝑒𝑟𝐷𝑎𝑦</m:t>
                        </m:r>
                        <m:r>
                          <a:rPr lang="en-US" sz="1550" i="1" smtClean="0">
                            <a:latin typeface="Cambria Math" panose="02040503050406030204" pitchFamily="18" charset="0"/>
                          </a:rPr>
                          <m:t> (</m:t>
                        </m:r>
                        <m:r>
                          <a:rPr lang="en-US" sz="1550" b="0" i="1" smtClean="0">
                            <a:latin typeface="Cambria Math" panose="02040503050406030204" pitchFamily="18" charset="0"/>
                          </a:rPr>
                          <m:t>𝑢𝑛𝑖𝑡𝑠</m:t>
                        </m:r>
                        <m:r>
                          <a:rPr lang="en-US" sz="1550" i="1" smtClean="0">
                            <a:latin typeface="Cambria Math" panose="02040503050406030204" pitchFamily="18" charset="0"/>
                          </a:rPr>
                          <m:t>)=</m:t>
                        </m:r>
                        <m:f>
                          <m:fPr>
                            <m:ctrlPr>
                              <a:rPr lang="en-US" sz="1550" i="1" smtClean="0">
                                <a:latin typeface="Cambria Math" panose="02040503050406030204" pitchFamily="18" charset="0"/>
                              </a:rPr>
                            </m:ctrlPr>
                          </m:fPr>
                          <m:num>
                            <m:r>
                              <a:rPr lang="en-US" sz="1550" b="0" i="1" smtClean="0">
                                <a:latin typeface="Cambria Math" panose="02040503050406030204" pitchFamily="18" charset="0"/>
                              </a:rPr>
                              <m:t>𝑑𝑜𝑠𝑒</m:t>
                            </m:r>
                            <m:r>
                              <a:rPr lang="en-US" sz="1550" b="0" i="1" smtClean="0">
                                <a:latin typeface="Cambria Math" panose="02040503050406030204" pitchFamily="18" charset="0"/>
                              </a:rPr>
                              <m:t> </m:t>
                            </m:r>
                            <m:r>
                              <a:rPr lang="en-US" sz="1550" b="0" i="1" smtClean="0">
                                <a:latin typeface="Cambria Math" panose="02040503050406030204" pitchFamily="18" charset="0"/>
                              </a:rPr>
                              <m:t>𝑝𝑒𝑟</m:t>
                            </m:r>
                            <m:r>
                              <a:rPr lang="en-US" sz="1550" b="0" i="1" smtClean="0">
                                <a:latin typeface="Cambria Math" panose="02040503050406030204" pitchFamily="18" charset="0"/>
                              </a:rPr>
                              <m:t> </m:t>
                            </m:r>
                            <m:r>
                              <a:rPr lang="en-US" sz="1550" b="0" i="1" smtClean="0">
                                <a:latin typeface="Cambria Math" panose="02040503050406030204" pitchFamily="18" charset="0"/>
                              </a:rPr>
                              <m:t>𝑑𝑎𝑦</m:t>
                            </m:r>
                            <m:r>
                              <a:rPr lang="en-US" sz="1550" b="0" i="1" smtClean="0">
                                <a:latin typeface="Cambria Math" panose="02040503050406030204" pitchFamily="18" charset="0"/>
                              </a:rPr>
                              <m:t> (</m:t>
                            </m:r>
                            <m:r>
                              <a:rPr lang="en-US" sz="1550" b="0" i="1" smtClean="0">
                                <a:latin typeface="Cambria Math" panose="02040503050406030204" pitchFamily="18" charset="0"/>
                              </a:rPr>
                              <m:t>𝑚𝑔</m:t>
                            </m:r>
                            <m:r>
                              <a:rPr lang="en-US" sz="1550" b="0" i="1" smtClean="0">
                                <a:latin typeface="Cambria Math" panose="02040503050406030204" pitchFamily="18" charset="0"/>
                              </a:rPr>
                              <m:t>/</m:t>
                            </m:r>
                            <m:r>
                              <a:rPr lang="en-US" sz="1550" b="0" i="1" smtClean="0">
                                <a:latin typeface="Cambria Math" panose="02040503050406030204" pitchFamily="18" charset="0"/>
                              </a:rPr>
                              <m:t>𝑑𝑎𝑦</m:t>
                            </m:r>
                            <m:r>
                              <a:rPr lang="en-US" sz="1550" b="0" i="1" smtClean="0">
                                <a:latin typeface="Cambria Math" panose="02040503050406030204" pitchFamily="18" charset="0"/>
                              </a:rPr>
                              <m:t>)</m:t>
                            </m:r>
                          </m:num>
                          <m:den>
                            <m:r>
                              <a:rPr lang="en-US" sz="1550" b="0" i="1" smtClean="0">
                                <a:latin typeface="Cambria Math" panose="02040503050406030204" pitchFamily="18" charset="0"/>
                              </a:rPr>
                              <m:t>𝑅𝑒𝑐𝑜𝑚𝑚𝑒𝑛𝑑𝑒𝑑</m:t>
                            </m:r>
                            <m:r>
                              <a:rPr lang="en-US" sz="1550" b="0" i="1" smtClean="0">
                                <a:latin typeface="Cambria Math" panose="02040503050406030204" pitchFamily="18" charset="0"/>
                              </a:rPr>
                              <m:t> </m:t>
                            </m:r>
                            <m:r>
                              <a:rPr lang="en-US" sz="1550" b="0" i="1" smtClean="0">
                                <a:latin typeface="Cambria Math" panose="02040503050406030204" pitchFamily="18" charset="0"/>
                              </a:rPr>
                              <m:t>𝐷𝑟𝑢𝑔</m:t>
                            </m:r>
                            <m:r>
                              <a:rPr lang="en-US" sz="1550" b="0" i="1" smtClean="0">
                                <a:latin typeface="Cambria Math" panose="02040503050406030204" pitchFamily="18" charset="0"/>
                              </a:rPr>
                              <m:t> </m:t>
                            </m:r>
                            <m:r>
                              <a:rPr lang="en-US" sz="1550" b="0" i="1" smtClean="0">
                                <a:latin typeface="Cambria Math" panose="02040503050406030204" pitchFamily="18" charset="0"/>
                              </a:rPr>
                              <m:t>𝐷𝑎𝑖𝑙𝑦</m:t>
                            </m:r>
                            <m:r>
                              <a:rPr lang="en-US" sz="1550" b="0" i="1" smtClean="0">
                                <a:latin typeface="Cambria Math" panose="02040503050406030204" pitchFamily="18" charset="0"/>
                              </a:rPr>
                              <m:t> </m:t>
                            </m:r>
                            <m:r>
                              <a:rPr lang="en-US" sz="1550" b="0" i="1" smtClean="0">
                                <a:latin typeface="Cambria Math" panose="02040503050406030204" pitchFamily="18" charset="0"/>
                              </a:rPr>
                              <m:t>𝐷𝑜𝑠𝑒</m:t>
                            </m:r>
                            <m:r>
                              <a:rPr lang="en-US" sz="1550" b="0" i="1" smtClean="0">
                                <a:latin typeface="Cambria Math" panose="02040503050406030204" pitchFamily="18" charset="0"/>
                              </a:rPr>
                              <m:t> (</m:t>
                            </m:r>
                            <m:r>
                              <a:rPr lang="en-US" sz="1550" b="0" i="1" smtClean="0">
                                <a:latin typeface="Cambria Math" panose="02040503050406030204" pitchFamily="18" charset="0"/>
                              </a:rPr>
                              <m:t>𝑚𝑔</m:t>
                            </m:r>
                            <m:r>
                              <a:rPr lang="en-US" sz="1550" b="0" i="1" smtClean="0">
                                <a:latin typeface="Cambria Math" panose="02040503050406030204" pitchFamily="18" charset="0"/>
                              </a:rPr>
                              <m:t>)</m:t>
                            </m:r>
                          </m:den>
                        </m:f>
                      </m:oMath>
                    </m:oMathPara>
                  </a14:m>
                  <a:endParaRPr lang="en-US" sz="1550" dirty="0"/>
                </a:p>
              </p:txBody>
            </p:sp>
          </mc:Choice>
          <mc:Fallback xmlns="">
            <p:sp>
              <p:nvSpPr>
                <p:cNvPr id="11" name="Rectangle 10">
                  <a:extLst>
                    <a:ext uri="{FF2B5EF4-FFF2-40B4-BE49-F238E27FC236}">
                      <a16:creationId xmlns:a16="http://schemas.microsoft.com/office/drawing/2014/main" id="{5AFF1D8D-A633-2D4F-9B96-FCA8104CDBA5}"/>
                    </a:ext>
                  </a:extLst>
                </p:cNvPr>
                <p:cNvSpPr>
                  <a:spLocks noRot="1" noChangeAspect="1" noMove="1" noResize="1" noEditPoints="1" noAdjustHandles="1" noChangeArrowheads="1" noChangeShapeType="1" noTextEdit="1"/>
                </p:cNvSpPr>
                <p:nvPr/>
              </p:nvSpPr>
              <p:spPr>
                <a:xfrm>
                  <a:off x="418420" y="4318859"/>
                  <a:ext cx="6119129" cy="605037"/>
                </a:xfrm>
                <a:prstGeom prst="rect">
                  <a:avLst/>
                </a:prstGeom>
                <a:blipFill>
                  <a:blip r:embed="rId5"/>
                  <a:stretch>
                    <a:fillRect b="-6122"/>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27BE000B-B426-714B-9242-A6CC7368280C}"/>
              </a:ext>
            </a:extLst>
          </p:cNvPr>
          <p:cNvGrpSpPr/>
          <p:nvPr/>
        </p:nvGrpSpPr>
        <p:grpSpPr>
          <a:xfrm>
            <a:off x="-112211" y="4954515"/>
            <a:ext cx="6504893" cy="1284781"/>
            <a:chOff x="253549" y="4954515"/>
            <a:chExt cx="6504893" cy="1284781"/>
          </a:xfrm>
        </p:grpSpPr>
        <p:sp>
          <p:nvSpPr>
            <p:cNvPr id="12" name="Down Arrow 11">
              <a:extLst>
                <a:ext uri="{FF2B5EF4-FFF2-40B4-BE49-F238E27FC236}">
                  <a16:creationId xmlns:a16="http://schemas.microsoft.com/office/drawing/2014/main" id="{E8CE285F-AE9A-DE41-97A1-F1BD6A2EE739}"/>
                </a:ext>
              </a:extLst>
            </p:cNvPr>
            <p:cNvSpPr/>
            <p:nvPr/>
          </p:nvSpPr>
          <p:spPr>
            <a:xfrm>
              <a:off x="3233057" y="4954515"/>
              <a:ext cx="489857" cy="6368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50"/>
            </a:p>
          </p:txBody>
        </p:sp>
        <p:sp>
          <p:nvSpPr>
            <p:cNvPr id="13" name="TextBox 12">
              <a:extLst>
                <a:ext uri="{FF2B5EF4-FFF2-40B4-BE49-F238E27FC236}">
                  <a16:creationId xmlns:a16="http://schemas.microsoft.com/office/drawing/2014/main" id="{B8A304D3-CDE1-3644-8A43-73BE8A05A04A}"/>
                </a:ext>
              </a:extLst>
            </p:cNvPr>
            <p:cNvSpPr txBox="1"/>
            <p:nvPr/>
          </p:nvSpPr>
          <p:spPr>
            <a:xfrm>
              <a:off x="253549" y="5669743"/>
              <a:ext cx="6504893" cy="338554"/>
            </a:xfrm>
            <a:prstGeom prst="rect">
              <a:avLst/>
            </a:prstGeom>
            <a:noFill/>
          </p:spPr>
          <p:txBody>
            <a:bodyPr wrap="square" rtlCol="0">
              <a:spAutoFit/>
            </a:bodyPr>
            <a:lstStyle/>
            <a:p>
              <a:pPr algn="ctr"/>
              <a:r>
                <a:rPr lang="en-US" sz="1550" dirty="0"/>
                <a:t>Sum across SSRIs and defined increase/decrease dosage over time </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27156CF-0DD8-D746-9510-771DB0E9900A}"/>
                    </a:ext>
                  </a:extLst>
                </p:cNvPr>
                <p:cNvSpPr txBox="1"/>
                <p:nvPr/>
              </p:nvSpPr>
              <p:spPr>
                <a:xfrm>
                  <a:off x="1058370" y="5993075"/>
                  <a:ext cx="48279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50" b="0" i="1" smtClean="0">
                            <a:latin typeface="Cambria Math" panose="02040503050406030204" pitchFamily="18" charset="0"/>
                          </a:rPr>
                          <m:t>𝐷𝑜𝑠𝑎𝑔𝑒</m:t>
                        </m:r>
                        <m:r>
                          <a:rPr lang="en-US" sz="1550" b="0" i="1" smtClean="0">
                            <a:latin typeface="Cambria Math" panose="02040503050406030204" pitchFamily="18" charset="0"/>
                          </a:rPr>
                          <m:t> </m:t>
                        </m:r>
                        <m:r>
                          <a:rPr lang="en-US" sz="1550" b="0" i="1" smtClean="0">
                            <a:latin typeface="Cambria Math" panose="02040503050406030204" pitchFamily="18" charset="0"/>
                          </a:rPr>
                          <m:t>𝑐h𝑎𝑛𝑔𝑒</m:t>
                        </m:r>
                        <m:sSub>
                          <m:sSubPr>
                            <m:ctrlPr>
                              <a:rPr lang="en-US" sz="1550" b="0" i="1" smtClean="0">
                                <a:latin typeface="Cambria Math" panose="02040503050406030204" pitchFamily="18" charset="0"/>
                              </a:rPr>
                            </m:ctrlPr>
                          </m:sSubPr>
                          <m:e>
                            <m:r>
                              <a:rPr lang="en-US" sz="1550" b="0" i="1" smtClean="0">
                                <a:latin typeface="Cambria Math" panose="02040503050406030204" pitchFamily="18" charset="0"/>
                              </a:rPr>
                              <m:t>=</m:t>
                            </m:r>
                            <m:r>
                              <a:rPr lang="en-US" sz="1550" b="0" i="1" smtClean="0">
                                <a:latin typeface="Cambria Math" panose="02040503050406030204" pitchFamily="18" charset="0"/>
                              </a:rPr>
                              <m:t>𝑑𝑜𝑠𝑒𝑃𝑒𝑟𝐷𝑎𝑦</m:t>
                            </m:r>
                          </m:e>
                          <m:sub>
                            <m:r>
                              <a:rPr lang="en-US" sz="1550" b="0" i="1" smtClean="0">
                                <a:latin typeface="Cambria Math" panose="02040503050406030204" pitchFamily="18" charset="0"/>
                              </a:rPr>
                              <m:t>𝑡</m:t>
                            </m:r>
                            <m:r>
                              <a:rPr lang="en-US" sz="1550" b="0" i="1" smtClean="0">
                                <a:latin typeface="Cambria Math" panose="02040503050406030204" pitchFamily="18" charset="0"/>
                              </a:rPr>
                              <m:t>=</m:t>
                            </m:r>
                            <m:r>
                              <a:rPr lang="en-US" sz="1550" b="0" i="1" smtClean="0">
                                <a:latin typeface="Cambria Math" panose="02040503050406030204" pitchFamily="18" charset="0"/>
                              </a:rPr>
                              <m:t>𝑛</m:t>
                            </m:r>
                          </m:sub>
                        </m:sSub>
                        <m:r>
                          <a:rPr lang="en-US" sz="1550" b="0" i="1" smtClean="0">
                            <a:latin typeface="Cambria Math" panose="02040503050406030204" pitchFamily="18" charset="0"/>
                          </a:rPr>
                          <m:t> − </m:t>
                        </m:r>
                        <m:sSub>
                          <m:sSubPr>
                            <m:ctrlPr>
                              <a:rPr lang="en-US" sz="1550" b="0" i="1" smtClean="0">
                                <a:latin typeface="Cambria Math" panose="02040503050406030204" pitchFamily="18" charset="0"/>
                              </a:rPr>
                            </m:ctrlPr>
                          </m:sSubPr>
                          <m:e>
                            <m:r>
                              <a:rPr lang="en-US" sz="1550" b="0" i="1" smtClean="0">
                                <a:latin typeface="Cambria Math" panose="02040503050406030204" pitchFamily="18" charset="0"/>
                              </a:rPr>
                              <m:t>𝑑𝑜𝑠𝑒𝑃𝑒𝑟𝐷𝑎𝑦</m:t>
                            </m:r>
                          </m:e>
                          <m:sub>
                            <m:r>
                              <a:rPr lang="en-US" sz="1550" b="0" i="1" smtClean="0">
                                <a:latin typeface="Cambria Math" panose="02040503050406030204" pitchFamily="18" charset="0"/>
                              </a:rPr>
                              <m:t>𝑡</m:t>
                            </m:r>
                            <m:r>
                              <a:rPr lang="en-US" sz="1550" b="0" i="1" smtClean="0">
                                <a:latin typeface="Cambria Math" panose="02040503050406030204" pitchFamily="18" charset="0"/>
                              </a:rPr>
                              <m:t>=0</m:t>
                            </m:r>
                          </m:sub>
                        </m:sSub>
                      </m:oMath>
                    </m:oMathPara>
                  </a14:m>
                  <a:endParaRPr lang="en-US" sz="1550" dirty="0"/>
                </a:p>
              </p:txBody>
            </p:sp>
          </mc:Choice>
          <mc:Fallback xmlns="">
            <p:sp>
              <p:nvSpPr>
                <p:cNvPr id="14" name="TextBox 13">
                  <a:extLst>
                    <a:ext uri="{FF2B5EF4-FFF2-40B4-BE49-F238E27FC236}">
                      <a16:creationId xmlns:a16="http://schemas.microsoft.com/office/drawing/2014/main" id="{027156CF-0DD8-D746-9510-771DB0E9900A}"/>
                    </a:ext>
                  </a:extLst>
                </p:cNvPr>
                <p:cNvSpPr txBox="1">
                  <a:spLocks noRot="1" noChangeAspect="1" noMove="1" noResize="1" noEditPoints="1" noAdjustHandles="1" noChangeArrowheads="1" noChangeShapeType="1" noTextEdit="1"/>
                </p:cNvSpPr>
                <p:nvPr/>
              </p:nvSpPr>
              <p:spPr>
                <a:xfrm>
                  <a:off x="1058370" y="5993075"/>
                  <a:ext cx="4827925" cy="246221"/>
                </a:xfrm>
                <a:prstGeom prst="rect">
                  <a:avLst/>
                </a:prstGeom>
                <a:blipFill>
                  <a:blip r:embed="rId6"/>
                  <a:stretch>
                    <a:fillRect b="-28571"/>
                  </a:stretch>
                </a:blipFill>
              </p:spPr>
              <p:txBody>
                <a:bodyPr/>
                <a:lstStyle/>
                <a:p>
                  <a:r>
                    <a:rPr lang="en-US">
                      <a:noFill/>
                    </a:rPr>
                    <a:t> </a:t>
                  </a:r>
                </a:p>
              </p:txBody>
            </p:sp>
          </mc:Fallback>
        </mc:AlternateContent>
      </p:grpSp>
      <p:sp>
        <p:nvSpPr>
          <p:cNvPr id="15" name="TextBox 14">
            <a:extLst>
              <a:ext uri="{FF2B5EF4-FFF2-40B4-BE49-F238E27FC236}">
                <a16:creationId xmlns:a16="http://schemas.microsoft.com/office/drawing/2014/main" id="{868E4347-EF2B-4444-B4BE-97BA8CF86A1D}"/>
              </a:ext>
            </a:extLst>
          </p:cNvPr>
          <p:cNvSpPr txBox="1"/>
          <p:nvPr/>
        </p:nvSpPr>
        <p:spPr>
          <a:xfrm>
            <a:off x="1168780" y="6286658"/>
            <a:ext cx="3857406" cy="584775"/>
          </a:xfrm>
          <a:prstGeom prst="rect">
            <a:avLst/>
          </a:prstGeom>
          <a:noFill/>
        </p:spPr>
        <p:txBody>
          <a:bodyPr wrap="square" rtlCol="0">
            <a:spAutoFit/>
          </a:bodyPr>
          <a:lstStyle/>
          <a:p>
            <a:pPr algn="ctr"/>
            <a:r>
              <a:rPr lang="en-US" sz="1550" dirty="0"/>
              <a:t>Increase : positive </a:t>
            </a:r>
            <a:r>
              <a:rPr lang="en-US" sz="1550" i="1" dirty="0"/>
              <a:t>”Dosage change”</a:t>
            </a:r>
          </a:p>
          <a:p>
            <a:pPr algn="ctr"/>
            <a:r>
              <a:rPr lang="en-US" sz="1550" dirty="0"/>
              <a:t>Decrease: negative “</a:t>
            </a:r>
            <a:r>
              <a:rPr lang="en-US" sz="1550" i="1" dirty="0"/>
              <a:t>Dosage change</a:t>
            </a:r>
            <a:r>
              <a:rPr lang="en-US" sz="1550" dirty="0"/>
              <a:t>”</a:t>
            </a:r>
          </a:p>
        </p:txBody>
      </p:sp>
      <p:pic>
        <p:nvPicPr>
          <p:cNvPr id="1026" name="Picture 2" descr="Duodecim Duodecim-lehti">
            <a:extLst>
              <a:ext uri="{FF2B5EF4-FFF2-40B4-BE49-F238E27FC236}">
                <a16:creationId xmlns:a16="http://schemas.microsoft.com/office/drawing/2014/main" id="{3C26C268-FE42-5446-ACE9-B19F34B8E9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3977" y="5197518"/>
            <a:ext cx="1316692" cy="13166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BA29EA8-3FB6-BF4A-BD50-2AC21F1A93F2}"/>
              </a:ext>
            </a:extLst>
          </p:cNvPr>
          <p:cNvSpPr txBox="1"/>
          <p:nvPr/>
        </p:nvSpPr>
        <p:spPr>
          <a:xfrm>
            <a:off x="10802796" y="6514210"/>
            <a:ext cx="1459054" cy="307777"/>
          </a:xfrm>
          <a:prstGeom prst="rect">
            <a:avLst/>
          </a:prstGeom>
          <a:noFill/>
        </p:spPr>
        <p:txBody>
          <a:bodyPr wrap="none" rtlCol="0">
            <a:spAutoFit/>
          </a:bodyPr>
          <a:lstStyle/>
          <a:p>
            <a:r>
              <a:rPr lang="en-US" dirty="0"/>
              <a:t>Janna </a:t>
            </a:r>
            <a:r>
              <a:rPr lang="en-US" dirty="0" err="1"/>
              <a:t>Suvisaari</a:t>
            </a:r>
            <a:endParaRPr lang="en-US" dirty="0"/>
          </a:p>
        </p:txBody>
      </p:sp>
      <p:sp>
        <p:nvSpPr>
          <p:cNvPr id="34" name="TextBox 33">
            <a:extLst>
              <a:ext uri="{FF2B5EF4-FFF2-40B4-BE49-F238E27FC236}">
                <a16:creationId xmlns:a16="http://schemas.microsoft.com/office/drawing/2014/main" id="{BF008575-7B4B-D94E-95B8-8229A379AC97}"/>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#18</a:t>
            </a:r>
          </a:p>
        </p:txBody>
      </p:sp>
      <p:pic>
        <p:nvPicPr>
          <p:cNvPr id="35" name="Picture 34" descr="Clean up all the messy data - x all the y | Meme Generator">
            <a:extLst>
              <a:ext uri="{FF2B5EF4-FFF2-40B4-BE49-F238E27FC236}">
                <a16:creationId xmlns:a16="http://schemas.microsoft.com/office/drawing/2014/main" id="{79BBB823-4BD0-B449-8131-1BAD310CF8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71745" y="462853"/>
            <a:ext cx="1217546" cy="1217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97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282" name="Group 32"/>
          <p:cNvGrpSpPr>
            <a:grpSpLocks/>
          </p:cNvGrpSpPr>
          <p:nvPr/>
        </p:nvGrpSpPr>
        <p:grpSpPr bwMode="auto">
          <a:xfrm>
            <a:off x="1855304" y="889662"/>
            <a:ext cx="7179980" cy="5669073"/>
            <a:chOff x="1856337" y="889718"/>
            <a:chExt cx="6315588" cy="4919223"/>
          </a:xfrm>
        </p:grpSpPr>
        <p:sp>
          <p:nvSpPr>
            <p:cNvPr id="9" name="Text Box 369">
              <a:extLst>
                <a:ext uri="{FF2B5EF4-FFF2-40B4-BE49-F238E27FC236}">
                  <a16:creationId xmlns:a16="http://schemas.microsoft.com/office/drawing/2014/main" id="{945992BE-18EB-F14D-B9DC-D19AB994BD87}"/>
                </a:ext>
              </a:extLst>
            </p:cNvPr>
            <p:cNvSpPr txBox="1">
              <a:spLocks noChangeArrowheads="1"/>
            </p:cNvSpPr>
            <p:nvPr/>
          </p:nvSpPr>
          <p:spPr bwMode="auto">
            <a:xfrm>
              <a:off x="1856337" y="1404777"/>
              <a:ext cx="3459567" cy="1147866"/>
            </a:xfrm>
            <a:prstGeom prst="rect">
              <a:avLst/>
            </a:prstGeom>
            <a:noFill/>
            <a:ln w="9525">
              <a:noFill/>
              <a:miter lim="800000"/>
              <a:headEnd/>
              <a:tailEnd/>
            </a:ln>
            <a:effectLst/>
          </p:spPr>
          <p:txBody>
            <a:bodyPr wrap="none">
              <a:spAutoFit/>
            </a:bodyPr>
            <a:lstStyle/>
            <a:p>
              <a:pPr>
                <a:defRPr/>
              </a:pPr>
              <a:r>
                <a:rPr lang="fi-FI" sz="2799" dirty="0">
                  <a:solidFill>
                    <a:schemeClr val="accent1"/>
                  </a:solidFill>
                  <a:latin typeface="+mj-lt"/>
                </a:rPr>
                <a:t>EARLY SETTLEMENT </a:t>
              </a:r>
            </a:p>
            <a:p>
              <a:pPr>
                <a:buFontTx/>
                <a:buChar char="•"/>
                <a:defRPr/>
              </a:pPr>
              <a:r>
                <a:rPr lang="fi-FI" dirty="0">
                  <a:latin typeface="+mj-lt"/>
                </a:rPr>
                <a:t>  2000-10 000 years ago</a:t>
              </a:r>
            </a:p>
            <a:p>
              <a:pPr>
                <a:buFontTx/>
                <a:buChar char="•"/>
                <a:defRPr/>
              </a:pPr>
              <a:r>
                <a:rPr lang="fi-FI" dirty="0">
                  <a:latin typeface="+mj-lt"/>
                </a:rPr>
                <a:t>  South and Coast</a:t>
              </a:r>
            </a:p>
            <a:p>
              <a:pPr>
                <a:defRPr/>
              </a:pPr>
              <a:endParaRPr lang="fi-FI" sz="2399" dirty="0">
                <a:latin typeface="+mj-lt"/>
              </a:endParaRPr>
            </a:p>
          </p:txBody>
        </p:sp>
        <p:sp>
          <p:nvSpPr>
            <p:cNvPr id="10" name="Text Box 359">
              <a:extLst>
                <a:ext uri="{FF2B5EF4-FFF2-40B4-BE49-F238E27FC236}">
                  <a16:creationId xmlns:a16="http://schemas.microsoft.com/office/drawing/2014/main" id="{10AC4FBC-04C5-2041-973D-EDD4B2E41484}"/>
                </a:ext>
              </a:extLst>
            </p:cNvPr>
            <p:cNvSpPr txBox="1">
              <a:spLocks noChangeArrowheads="1"/>
            </p:cNvSpPr>
            <p:nvPr/>
          </p:nvSpPr>
          <p:spPr bwMode="auto">
            <a:xfrm>
              <a:off x="1856337" y="2737870"/>
              <a:ext cx="3126890" cy="827580"/>
            </a:xfrm>
            <a:prstGeom prst="rect">
              <a:avLst/>
            </a:prstGeom>
            <a:noFill/>
            <a:ln w="9525">
              <a:solidFill>
                <a:schemeClr val="bg1"/>
              </a:solidFill>
              <a:miter lim="800000"/>
              <a:headEnd/>
              <a:tailEnd/>
            </a:ln>
            <a:effectLst/>
          </p:spPr>
          <p:txBody>
            <a:bodyPr wrap="none">
              <a:spAutoFit/>
            </a:bodyPr>
            <a:lstStyle/>
            <a:p>
              <a:pPr>
                <a:defRPr/>
              </a:pPr>
              <a:r>
                <a:rPr lang="fi-FI" sz="2799" dirty="0">
                  <a:solidFill>
                    <a:srgbClr val="31859C"/>
                  </a:solidFill>
                  <a:latin typeface="+mj-lt"/>
                </a:rPr>
                <a:t>LATE SETTLEMENT</a:t>
              </a:r>
            </a:p>
            <a:p>
              <a:pPr>
                <a:buFontTx/>
                <a:buChar char="•"/>
                <a:defRPr/>
              </a:pPr>
              <a:r>
                <a:rPr lang="fi-FI" dirty="0">
                  <a:latin typeface="+mj-lt"/>
                </a:rPr>
                <a:t>  16th </a:t>
              </a:r>
              <a:r>
                <a:rPr lang="fi-FI" dirty="0" err="1">
                  <a:latin typeface="+mj-lt"/>
                </a:rPr>
                <a:t>century</a:t>
              </a:r>
              <a:endParaRPr lang="fi-FI" dirty="0">
                <a:latin typeface="+mj-lt"/>
              </a:endParaRPr>
            </a:p>
            <a:p>
              <a:pPr>
                <a:buFontTx/>
                <a:buChar char="•"/>
                <a:defRPr/>
              </a:pPr>
              <a:r>
                <a:rPr lang="fi-FI" dirty="0">
                  <a:latin typeface="+mj-lt"/>
                </a:rPr>
                <a:t>  </a:t>
              </a:r>
              <a:r>
                <a:rPr lang="fi-FI" dirty="0" err="1">
                  <a:latin typeface="+mj-lt"/>
                </a:rPr>
                <a:t>multiple</a:t>
              </a:r>
              <a:r>
                <a:rPr lang="fi-FI" dirty="0">
                  <a:latin typeface="+mj-lt"/>
                </a:rPr>
                <a:t> </a:t>
              </a:r>
              <a:r>
                <a:rPr lang="fi-FI" dirty="0" err="1">
                  <a:latin typeface="+mj-lt"/>
                </a:rPr>
                <a:t>bottle</a:t>
              </a:r>
              <a:r>
                <a:rPr lang="fi-FI" dirty="0">
                  <a:latin typeface="+mj-lt"/>
                </a:rPr>
                <a:t> </a:t>
              </a:r>
              <a:r>
                <a:rPr lang="fi-FI" dirty="0" err="1">
                  <a:latin typeface="+mj-lt"/>
                </a:rPr>
                <a:t>necks</a:t>
              </a:r>
              <a:endParaRPr lang="en-GB" dirty="0">
                <a:latin typeface="+mj-lt"/>
              </a:endParaRPr>
            </a:p>
          </p:txBody>
        </p:sp>
        <p:sp>
          <p:nvSpPr>
            <p:cNvPr id="11" name="Text Box 351">
              <a:extLst>
                <a:ext uri="{FF2B5EF4-FFF2-40B4-BE49-F238E27FC236}">
                  <a16:creationId xmlns:a16="http://schemas.microsoft.com/office/drawing/2014/main" id="{1F99FA40-47A8-9E4C-8DBC-F39F6F35F4D0}"/>
                </a:ext>
              </a:extLst>
            </p:cNvPr>
            <p:cNvSpPr txBox="1">
              <a:spLocks noChangeArrowheads="1"/>
            </p:cNvSpPr>
            <p:nvPr/>
          </p:nvSpPr>
          <p:spPr bwMode="auto">
            <a:xfrm>
              <a:off x="1868901" y="4130181"/>
              <a:ext cx="4967034" cy="827580"/>
            </a:xfrm>
            <a:prstGeom prst="rect">
              <a:avLst/>
            </a:prstGeom>
            <a:noFill/>
            <a:ln w="9525">
              <a:noFill/>
              <a:miter lim="800000"/>
              <a:headEnd/>
              <a:tailEnd/>
            </a:ln>
            <a:effectLst/>
          </p:spPr>
          <p:txBody>
            <a:bodyPr>
              <a:spAutoFit/>
            </a:bodyPr>
            <a:lstStyle/>
            <a:p>
              <a:pPr>
                <a:defRPr/>
              </a:pPr>
              <a:r>
                <a:rPr lang="fi-FI" sz="2799" dirty="0">
                  <a:latin typeface="+mj-lt"/>
                </a:rPr>
                <a:t>EXPANSION </a:t>
              </a:r>
            </a:p>
            <a:p>
              <a:pPr>
                <a:buFontTx/>
                <a:buChar char="•"/>
                <a:defRPr/>
              </a:pPr>
              <a:r>
                <a:rPr lang="fi-FI" dirty="0">
                  <a:latin typeface="+mj-lt"/>
                </a:rPr>
                <a:t>  18th </a:t>
              </a:r>
              <a:r>
                <a:rPr lang="fi-FI" dirty="0" err="1">
                  <a:latin typeface="+mj-lt"/>
                </a:rPr>
                <a:t>century</a:t>
              </a:r>
              <a:r>
                <a:rPr lang="fi-FI" dirty="0">
                  <a:latin typeface="+mj-lt"/>
                </a:rPr>
                <a:t> – </a:t>
              </a:r>
              <a:r>
                <a:rPr lang="fi-FI" i="1" dirty="0" err="1">
                  <a:latin typeface="+mj-lt"/>
                </a:rPr>
                <a:t>population</a:t>
              </a:r>
              <a:r>
                <a:rPr lang="fi-FI" i="1" dirty="0">
                  <a:latin typeface="+mj-lt"/>
                </a:rPr>
                <a:t> 250 000</a:t>
              </a:r>
            </a:p>
            <a:p>
              <a:pPr>
                <a:buFontTx/>
                <a:buChar char="•"/>
                <a:defRPr/>
              </a:pPr>
              <a:r>
                <a:rPr lang="fi-FI" dirty="0">
                  <a:latin typeface="+mj-lt"/>
                </a:rPr>
                <a:t>  </a:t>
              </a:r>
              <a:r>
                <a:rPr lang="fi-FI" dirty="0" err="1">
                  <a:latin typeface="+mj-lt"/>
                </a:rPr>
                <a:t>Today</a:t>
              </a:r>
              <a:r>
                <a:rPr lang="fi-FI" dirty="0">
                  <a:latin typeface="+mj-lt"/>
                </a:rPr>
                <a:t> – </a:t>
              </a:r>
              <a:r>
                <a:rPr lang="fi-FI" b="1" i="1" dirty="0" err="1">
                  <a:latin typeface="+mj-lt"/>
                </a:rPr>
                <a:t>population</a:t>
              </a:r>
              <a:r>
                <a:rPr lang="fi-FI" b="1" i="1" dirty="0">
                  <a:latin typeface="+mj-lt"/>
                </a:rPr>
                <a:t> 5.4 million</a:t>
              </a:r>
              <a:endParaRPr lang="en-GB" b="1" i="1" dirty="0">
                <a:latin typeface="+mj-lt"/>
              </a:endParaRPr>
            </a:p>
          </p:txBody>
        </p:sp>
        <p:pic>
          <p:nvPicPr>
            <p:cNvPr id="97288"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97467" y="889718"/>
              <a:ext cx="2675896" cy="491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9" name="Picture 12"/>
            <p:cNvPicPr>
              <a:picLocks noChangeAspect="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5832649" y="2597867"/>
              <a:ext cx="2223053" cy="2604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0" name="Text Box 370"/>
            <p:cNvSpPr txBox="1">
              <a:spLocks noChangeArrowheads="1"/>
            </p:cNvSpPr>
            <p:nvPr/>
          </p:nvSpPr>
          <p:spPr bwMode="auto">
            <a:xfrm>
              <a:off x="6183437" y="5202657"/>
              <a:ext cx="1376334" cy="516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fi-FI" altLang="en-US" sz="1600">
                  <a:solidFill>
                    <a:schemeClr val="accent1"/>
                  </a:solidFill>
                  <a:latin typeface="Arial" panose="020B0604020202020204" pitchFamily="34" charset="0"/>
                </a:rPr>
                <a:t>EARLY</a:t>
              </a:r>
              <a:endParaRPr lang="en-GB" altLang="en-US" sz="1600">
                <a:solidFill>
                  <a:schemeClr val="accent1"/>
                </a:solidFill>
                <a:latin typeface="Arial" panose="020B0604020202020204" pitchFamily="34" charset="0"/>
              </a:endParaRPr>
            </a:p>
            <a:p>
              <a:pPr algn="ctr"/>
              <a:r>
                <a:rPr lang="en-GB" altLang="en-US" sz="1600">
                  <a:solidFill>
                    <a:schemeClr val="accent1"/>
                  </a:solidFill>
                  <a:latin typeface="Arial" panose="020B0604020202020204" pitchFamily="34" charset="0"/>
                </a:rPr>
                <a:t>SETTLEMENT</a:t>
              </a:r>
            </a:p>
          </p:txBody>
        </p:sp>
        <p:sp>
          <p:nvSpPr>
            <p:cNvPr id="15" name="Oval 14">
              <a:extLst>
                <a:ext uri="{FF2B5EF4-FFF2-40B4-BE49-F238E27FC236}">
                  <a16:creationId xmlns:a16="http://schemas.microsoft.com/office/drawing/2014/main" id="{98C9AF03-D012-414C-9B21-DDDF4E5AF2F1}"/>
                </a:ext>
              </a:extLst>
            </p:cNvPr>
            <p:cNvSpPr/>
            <p:nvPr/>
          </p:nvSpPr>
          <p:spPr>
            <a:xfrm>
              <a:off x="7437619" y="4999170"/>
              <a:ext cx="131226" cy="130831"/>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a:p>
          </p:txBody>
        </p:sp>
        <p:sp>
          <p:nvSpPr>
            <p:cNvPr id="16" name="Oval 15">
              <a:extLst>
                <a:ext uri="{FF2B5EF4-FFF2-40B4-BE49-F238E27FC236}">
                  <a16:creationId xmlns:a16="http://schemas.microsoft.com/office/drawing/2014/main" id="{7FD27C29-F553-9D41-860C-D2F8C2954D71}"/>
                </a:ext>
              </a:extLst>
            </p:cNvPr>
            <p:cNvSpPr/>
            <p:nvPr/>
          </p:nvSpPr>
          <p:spPr>
            <a:xfrm>
              <a:off x="7277077" y="4862831"/>
              <a:ext cx="131226" cy="13083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a:p>
          </p:txBody>
        </p:sp>
        <p:sp>
          <p:nvSpPr>
            <p:cNvPr id="17" name="Oval 16">
              <a:extLst>
                <a:ext uri="{FF2B5EF4-FFF2-40B4-BE49-F238E27FC236}">
                  <a16:creationId xmlns:a16="http://schemas.microsoft.com/office/drawing/2014/main" id="{CB96826E-84CC-0F4F-90F6-D6E6835B653A}"/>
                </a:ext>
              </a:extLst>
            </p:cNvPr>
            <p:cNvSpPr/>
            <p:nvPr/>
          </p:nvSpPr>
          <p:spPr>
            <a:xfrm>
              <a:off x="7263116" y="5057010"/>
              <a:ext cx="131226" cy="130831"/>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a:p>
          </p:txBody>
        </p:sp>
        <p:sp>
          <p:nvSpPr>
            <p:cNvPr id="18" name="Oval 17">
              <a:extLst>
                <a:ext uri="{FF2B5EF4-FFF2-40B4-BE49-F238E27FC236}">
                  <a16:creationId xmlns:a16="http://schemas.microsoft.com/office/drawing/2014/main" id="{9020AD61-C6CB-D246-B353-3DA57446AE6F}"/>
                </a:ext>
              </a:extLst>
            </p:cNvPr>
            <p:cNvSpPr/>
            <p:nvPr/>
          </p:nvSpPr>
          <p:spPr>
            <a:xfrm>
              <a:off x="7067674" y="4946838"/>
              <a:ext cx="131226" cy="132208"/>
            </a:xfrm>
            <a:prstGeom prst="ellipse">
              <a:avLst/>
            </a:prstGeom>
            <a:solidFill>
              <a:srgbClr val="F75E8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a:p>
          </p:txBody>
        </p:sp>
        <p:sp>
          <p:nvSpPr>
            <p:cNvPr id="19" name="Oval 18">
              <a:extLst>
                <a:ext uri="{FF2B5EF4-FFF2-40B4-BE49-F238E27FC236}">
                  <a16:creationId xmlns:a16="http://schemas.microsoft.com/office/drawing/2014/main" id="{99330F1B-6F5A-194A-A7CF-17CCD99C832E}"/>
                </a:ext>
              </a:extLst>
            </p:cNvPr>
            <p:cNvSpPr/>
            <p:nvPr/>
          </p:nvSpPr>
          <p:spPr>
            <a:xfrm>
              <a:off x="6729837" y="5057010"/>
              <a:ext cx="118662" cy="130831"/>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a:p>
          </p:txBody>
        </p:sp>
        <p:sp>
          <p:nvSpPr>
            <p:cNvPr id="20" name="Oval 19">
              <a:extLst>
                <a:ext uri="{FF2B5EF4-FFF2-40B4-BE49-F238E27FC236}">
                  <a16:creationId xmlns:a16="http://schemas.microsoft.com/office/drawing/2014/main" id="{36903BFA-414F-2F41-9416-FD32C6AF1D38}"/>
                </a:ext>
              </a:extLst>
            </p:cNvPr>
            <p:cNvSpPr/>
            <p:nvPr/>
          </p:nvSpPr>
          <p:spPr>
            <a:xfrm>
              <a:off x="6055561" y="5266339"/>
              <a:ext cx="118661" cy="13220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a:p>
          </p:txBody>
        </p:sp>
        <p:sp>
          <p:nvSpPr>
            <p:cNvPr id="21" name="Oval 20">
              <a:extLst>
                <a:ext uri="{FF2B5EF4-FFF2-40B4-BE49-F238E27FC236}">
                  <a16:creationId xmlns:a16="http://schemas.microsoft.com/office/drawing/2014/main" id="{2B20D6BF-CEF5-2E43-BB9A-EF3367098BB8}"/>
                </a:ext>
              </a:extLst>
            </p:cNvPr>
            <p:cNvSpPr/>
            <p:nvPr/>
          </p:nvSpPr>
          <p:spPr>
            <a:xfrm>
              <a:off x="5906186" y="4233468"/>
              <a:ext cx="118662" cy="130831"/>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a:p>
          </p:txBody>
        </p:sp>
        <p:sp>
          <p:nvSpPr>
            <p:cNvPr id="22" name="Oval 21">
              <a:extLst>
                <a:ext uri="{FF2B5EF4-FFF2-40B4-BE49-F238E27FC236}">
                  <a16:creationId xmlns:a16="http://schemas.microsoft.com/office/drawing/2014/main" id="{EA4900AC-FF84-0F42-99C8-DBAF14CC6FFB}"/>
                </a:ext>
              </a:extLst>
            </p:cNvPr>
            <p:cNvSpPr/>
            <p:nvPr/>
          </p:nvSpPr>
          <p:spPr>
            <a:xfrm>
              <a:off x="6985309" y="2003843"/>
              <a:ext cx="129829" cy="144602"/>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a:p>
          </p:txBody>
        </p:sp>
        <p:sp>
          <p:nvSpPr>
            <p:cNvPr id="23" name="Oval 22">
              <a:extLst>
                <a:ext uri="{FF2B5EF4-FFF2-40B4-BE49-F238E27FC236}">
                  <a16:creationId xmlns:a16="http://schemas.microsoft.com/office/drawing/2014/main" id="{13C08B61-DCC3-0944-853F-6508FF4FAF9C}"/>
                </a:ext>
              </a:extLst>
            </p:cNvPr>
            <p:cNvSpPr/>
            <p:nvPr/>
          </p:nvSpPr>
          <p:spPr>
            <a:xfrm>
              <a:off x="6439466" y="4513032"/>
              <a:ext cx="131226" cy="130830"/>
            </a:xfrm>
            <a:prstGeom prst="ellipse">
              <a:avLst/>
            </a:prstGeom>
            <a:solidFill>
              <a:srgbClr val="F75E8A"/>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a:p>
          </p:txBody>
        </p:sp>
        <p:sp>
          <p:nvSpPr>
            <p:cNvPr id="24" name="Oval 23">
              <a:extLst>
                <a:ext uri="{FF2B5EF4-FFF2-40B4-BE49-F238E27FC236}">
                  <a16:creationId xmlns:a16="http://schemas.microsoft.com/office/drawing/2014/main" id="{E5E034A3-C9AD-C940-8979-31B6CB756B06}"/>
                </a:ext>
              </a:extLst>
            </p:cNvPr>
            <p:cNvSpPr/>
            <p:nvPr/>
          </p:nvSpPr>
          <p:spPr>
            <a:xfrm>
              <a:off x="6782886" y="4168741"/>
              <a:ext cx="131226" cy="130830"/>
            </a:xfrm>
            <a:prstGeom prst="ellipse">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a:p>
          </p:txBody>
        </p:sp>
        <p:sp>
          <p:nvSpPr>
            <p:cNvPr id="25" name="Oval 24">
              <a:extLst>
                <a:ext uri="{FF2B5EF4-FFF2-40B4-BE49-F238E27FC236}">
                  <a16:creationId xmlns:a16="http://schemas.microsoft.com/office/drawing/2014/main" id="{E4321742-54D3-3B4D-A473-301C1AD949B2}"/>
                </a:ext>
              </a:extLst>
            </p:cNvPr>
            <p:cNvSpPr/>
            <p:nvPr/>
          </p:nvSpPr>
          <p:spPr>
            <a:xfrm>
              <a:off x="7599557" y="4230713"/>
              <a:ext cx="131226" cy="132208"/>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i-FI"/>
            </a:p>
          </p:txBody>
        </p:sp>
        <p:cxnSp>
          <p:nvCxnSpPr>
            <p:cNvPr id="26" name="Straight Arrow Connector 25">
              <a:extLst>
                <a:ext uri="{FF2B5EF4-FFF2-40B4-BE49-F238E27FC236}">
                  <a16:creationId xmlns:a16="http://schemas.microsoft.com/office/drawing/2014/main" id="{CD4EAF7D-F32C-924D-8F9F-341EE46C92EE}"/>
                </a:ext>
              </a:extLst>
            </p:cNvPr>
            <p:cNvCxnSpPr/>
            <p:nvPr/>
          </p:nvCxnSpPr>
          <p:spPr>
            <a:xfrm flipH="1" flipV="1">
              <a:off x="6632116" y="4643862"/>
              <a:ext cx="420202" cy="302976"/>
            </a:xfrm>
            <a:prstGeom prst="straightConnector1">
              <a:avLst/>
            </a:prstGeom>
            <a:ln w="38100" cmpd="sng">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A211D8CA-3DF3-8A4D-9EA7-D4743FC44811}"/>
                </a:ext>
              </a:extLst>
            </p:cNvPr>
            <p:cNvCxnSpPr/>
            <p:nvPr/>
          </p:nvCxnSpPr>
          <p:spPr>
            <a:xfrm flipH="1" flipV="1">
              <a:off x="7067674" y="2215926"/>
              <a:ext cx="326668" cy="2646906"/>
            </a:xfrm>
            <a:prstGeom prst="straightConnector1">
              <a:avLst/>
            </a:prstGeom>
            <a:ln w="38100" cmpd="sng">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8" name="Text Box 370">
              <a:extLst>
                <a:ext uri="{FF2B5EF4-FFF2-40B4-BE49-F238E27FC236}">
                  <a16:creationId xmlns:a16="http://schemas.microsoft.com/office/drawing/2014/main" id="{656F7DA7-D201-F64E-B267-79AF8629A9D5}"/>
                </a:ext>
              </a:extLst>
            </p:cNvPr>
            <p:cNvSpPr txBox="1">
              <a:spLocks noChangeArrowheads="1"/>
            </p:cNvSpPr>
            <p:nvPr/>
          </p:nvSpPr>
          <p:spPr bwMode="auto">
            <a:xfrm>
              <a:off x="6795451" y="3364479"/>
              <a:ext cx="1376474" cy="517813"/>
            </a:xfrm>
            <a:prstGeom prst="rect">
              <a:avLst/>
            </a:prstGeom>
            <a:noFill/>
            <a:ln w="9525">
              <a:noFill/>
              <a:miter lim="800000"/>
              <a:headEnd/>
              <a:tailEnd/>
            </a:ln>
            <a:effectLst/>
          </p:spPr>
          <p:txBody>
            <a:bodyPr wrap="none">
              <a:spAutoFit/>
            </a:bodyPr>
            <a:lstStyle/>
            <a:p>
              <a:pPr algn="ctr">
                <a:defRPr/>
              </a:pPr>
              <a:r>
                <a:rPr lang="fi-FI" sz="1600" dirty="0">
                  <a:solidFill>
                    <a:schemeClr val="accent5">
                      <a:lumMod val="75000"/>
                    </a:schemeClr>
                  </a:solidFill>
                  <a:latin typeface="Arial" pitchFamily="34" charset="0"/>
                </a:rPr>
                <a:t>LATE</a:t>
              </a:r>
              <a:endParaRPr lang="en-GB" sz="1600" dirty="0">
                <a:solidFill>
                  <a:schemeClr val="accent5">
                    <a:lumMod val="75000"/>
                  </a:schemeClr>
                </a:solidFill>
                <a:latin typeface="Arial" pitchFamily="34" charset="0"/>
              </a:endParaRPr>
            </a:p>
            <a:p>
              <a:pPr algn="ctr">
                <a:defRPr/>
              </a:pPr>
              <a:r>
                <a:rPr lang="en-GB" sz="1600" dirty="0">
                  <a:solidFill>
                    <a:schemeClr val="accent5">
                      <a:lumMod val="75000"/>
                    </a:schemeClr>
                  </a:solidFill>
                  <a:latin typeface="Arial" pitchFamily="34" charset="0"/>
                </a:rPr>
                <a:t>SETTLEMENT</a:t>
              </a:r>
            </a:p>
          </p:txBody>
        </p:sp>
        <p:cxnSp>
          <p:nvCxnSpPr>
            <p:cNvPr id="29" name="Straight Arrow Connector 28">
              <a:extLst>
                <a:ext uri="{FF2B5EF4-FFF2-40B4-BE49-F238E27FC236}">
                  <a16:creationId xmlns:a16="http://schemas.microsoft.com/office/drawing/2014/main" id="{33024969-98CF-914D-9C5B-F50D6BADEED4}"/>
                </a:ext>
              </a:extLst>
            </p:cNvPr>
            <p:cNvCxnSpPr>
              <a:stCxn id="17" idx="1"/>
            </p:cNvCxnSpPr>
            <p:nvPr/>
          </p:nvCxnSpPr>
          <p:spPr>
            <a:xfrm flipH="1" flipV="1">
              <a:off x="6914112" y="4364298"/>
              <a:ext cx="368549" cy="711992"/>
            </a:xfrm>
            <a:prstGeom prst="straightConnector1">
              <a:avLst/>
            </a:prstGeom>
            <a:ln w="38100" cmpd="sng">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AA98CC5-E5DB-A64A-A2C9-60DFEE3D3A61}"/>
                </a:ext>
              </a:extLst>
            </p:cNvPr>
            <p:cNvCxnSpPr>
              <a:stCxn id="15" idx="7"/>
            </p:cNvCxnSpPr>
            <p:nvPr/>
          </p:nvCxnSpPr>
          <p:spPr>
            <a:xfrm flipV="1">
              <a:off x="7550696" y="4430402"/>
              <a:ext cx="82366" cy="588048"/>
            </a:xfrm>
            <a:prstGeom prst="straightConnector1">
              <a:avLst/>
            </a:prstGeom>
            <a:ln w="38100" cmpd="sng">
              <a:solidFill>
                <a:schemeClr val="tx1">
                  <a:lumMod val="65000"/>
                  <a:lumOff val="35000"/>
                </a:schemeClr>
              </a:solidFill>
              <a:tailEnd type="arrow"/>
            </a:ln>
            <a:effectLst/>
          </p:spPr>
          <p:style>
            <a:lnRef idx="2">
              <a:schemeClr val="accent1"/>
            </a:lnRef>
            <a:fillRef idx="0">
              <a:schemeClr val="accent1"/>
            </a:fillRef>
            <a:effectRef idx="1">
              <a:schemeClr val="accent1"/>
            </a:effectRef>
            <a:fontRef idx="minor">
              <a:schemeClr val="tx1"/>
            </a:fontRef>
          </p:style>
        </p:cxnSp>
      </p:grpSp>
      <p:sp>
        <p:nvSpPr>
          <p:cNvPr id="4" name="Rectangle 3">
            <a:extLst>
              <a:ext uri="{FF2B5EF4-FFF2-40B4-BE49-F238E27FC236}">
                <a16:creationId xmlns:a16="http://schemas.microsoft.com/office/drawing/2014/main" id="{808FC824-F3B5-C54F-B46C-4FBC5DCB49FB}"/>
              </a:ext>
            </a:extLst>
          </p:cNvPr>
          <p:cNvSpPr/>
          <p:nvPr/>
        </p:nvSpPr>
        <p:spPr>
          <a:xfrm>
            <a:off x="5116976" y="3617678"/>
            <a:ext cx="1803229" cy="307697"/>
          </a:xfrm>
          <a:prstGeom prst="rect">
            <a:avLst/>
          </a:prstGeom>
        </p:spPr>
        <p:txBody>
          <a:bodyPr wrap="none">
            <a:spAutoFit/>
          </a:bodyPr>
          <a:lstStyle/>
          <a:p>
            <a:pPr>
              <a:defRPr/>
            </a:pPr>
            <a:r>
              <a:rPr lang="fi-FI" b="1" dirty="0" err="1">
                <a:solidFill>
                  <a:schemeClr val="accent1"/>
                </a:solidFill>
              </a:rPr>
              <a:t>Genetic</a:t>
            </a:r>
            <a:r>
              <a:rPr lang="fi-FI" b="1" dirty="0">
                <a:solidFill>
                  <a:schemeClr val="accent1"/>
                </a:solidFill>
              </a:rPr>
              <a:t> </a:t>
            </a:r>
            <a:r>
              <a:rPr lang="fi-FI" b="1" dirty="0" err="1">
                <a:solidFill>
                  <a:schemeClr val="accent1"/>
                </a:solidFill>
              </a:rPr>
              <a:t>Bottleneck</a:t>
            </a:r>
            <a:endParaRPr lang="fi-FI" b="1" dirty="0">
              <a:solidFill>
                <a:schemeClr val="accent1"/>
              </a:solidFill>
            </a:endParaRPr>
          </a:p>
        </p:txBody>
      </p:sp>
      <p:sp>
        <p:nvSpPr>
          <p:cNvPr id="5" name="TextBox 4">
            <a:extLst>
              <a:ext uri="{FF2B5EF4-FFF2-40B4-BE49-F238E27FC236}">
                <a16:creationId xmlns:a16="http://schemas.microsoft.com/office/drawing/2014/main" id="{1EF21CFE-15CF-A044-83C2-95DCFD8BF379}"/>
              </a:ext>
            </a:extLst>
          </p:cNvPr>
          <p:cNvSpPr txBox="1"/>
          <p:nvPr/>
        </p:nvSpPr>
        <p:spPr>
          <a:xfrm>
            <a:off x="1556933" y="343704"/>
            <a:ext cx="4831772" cy="923330"/>
          </a:xfrm>
          <a:prstGeom prst="rect">
            <a:avLst/>
          </a:prstGeom>
          <a:noFill/>
        </p:spPr>
        <p:txBody>
          <a:bodyPr wrap="none">
            <a:spAutoFit/>
          </a:bodyPr>
          <a:lstStyle/>
          <a:p>
            <a:pPr>
              <a:defRPr/>
            </a:pPr>
            <a:r>
              <a:rPr lang="fi-FI" sz="4000" b="1" dirty="0" err="1">
                <a:solidFill>
                  <a:schemeClr val="bg1"/>
                </a:solidFill>
              </a:rPr>
              <a:t>Genetic</a:t>
            </a:r>
            <a:r>
              <a:rPr lang="fi-FI" sz="4000" b="1" dirty="0">
                <a:solidFill>
                  <a:schemeClr val="bg1"/>
                </a:solidFill>
              </a:rPr>
              <a:t> </a:t>
            </a:r>
            <a:r>
              <a:rPr lang="fi-FI" sz="4000" b="1" dirty="0" err="1">
                <a:solidFill>
                  <a:schemeClr val="bg1"/>
                </a:solidFill>
              </a:rPr>
              <a:t>Bottleneck</a:t>
            </a:r>
            <a:endParaRPr lang="fi-FI" sz="4000" b="1" dirty="0">
              <a:solidFill>
                <a:schemeClr val="bg1"/>
              </a:solidFill>
            </a:endParaRPr>
          </a:p>
          <a:p>
            <a:pPr>
              <a:defRPr/>
            </a:pPr>
            <a:endParaRPr lang="fi-FI" dirty="0"/>
          </a:p>
        </p:txBody>
      </p:sp>
      <p:sp>
        <p:nvSpPr>
          <p:cNvPr id="31" name="TextBox 30">
            <a:extLst>
              <a:ext uri="{FF2B5EF4-FFF2-40B4-BE49-F238E27FC236}">
                <a16:creationId xmlns:a16="http://schemas.microsoft.com/office/drawing/2014/main" id="{E3824FA6-AD8A-4F46-BBA6-E698ED5D5EE4}"/>
              </a:ext>
            </a:extLst>
          </p:cNvPr>
          <p:cNvSpPr txBox="1"/>
          <p:nvPr/>
        </p:nvSpPr>
        <p:spPr>
          <a:xfrm>
            <a:off x="11309377" y="0"/>
            <a:ext cx="832279" cy="307777"/>
          </a:xfrm>
          <a:prstGeom prst="rect">
            <a:avLst/>
          </a:prstGeom>
          <a:noFill/>
        </p:spPr>
        <p:txBody>
          <a:bodyPr wrap="none" rtlCol="0">
            <a:spAutoFit/>
          </a:bodyPr>
          <a:lstStyle/>
          <a:p>
            <a:pPr algn="r"/>
            <a:r>
              <a:rPr lang="en-US" i="1" dirty="0">
                <a:solidFill>
                  <a:schemeClr val="bg1"/>
                </a:solidFill>
              </a:rPr>
              <a:t>Slide #1</a:t>
            </a:r>
          </a:p>
        </p:txBody>
      </p:sp>
    </p:spTree>
    <p:extLst>
      <p:ext uri="{BB962C8B-B14F-4D97-AF65-F5344CB8AC3E}">
        <p14:creationId xmlns:p14="http://schemas.microsoft.com/office/powerpoint/2010/main" val="24768518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76341-BD72-A945-BBB6-1F6E868AC152}"/>
              </a:ext>
            </a:extLst>
          </p:cNvPr>
          <p:cNvSpPr>
            <a:spLocks noGrp="1"/>
          </p:cNvSpPr>
          <p:nvPr>
            <p:ph type="title"/>
          </p:nvPr>
        </p:nvSpPr>
        <p:spPr>
          <a:xfrm>
            <a:off x="844331" y="42890"/>
            <a:ext cx="10500165" cy="1143000"/>
          </a:xfrm>
        </p:spPr>
        <p:txBody>
          <a:bodyPr/>
          <a:lstStyle/>
          <a:p>
            <a:r>
              <a:rPr lang="en-US" b="1" dirty="0"/>
              <a:t>SSRI Dosage: </a:t>
            </a:r>
            <a:br>
              <a:rPr lang="en-US" b="1" dirty="0"/>
            </a:br>
            <a:r>
              <a:rPr lang="en-US" b="1" dirty="0"/>
              <a:t>Dosage Increase in per unit SSRI over time</a:t>
            </a:r>
          </a:p>
        </p:txBody>
      </p:sp>
      <p:grpSp>
        <p:nvGrpSpPr>
          <p:cNvPr id="10" name="Group 9">
            <a:extLst>
              <a:ext uri="{FF2B5EF4-FFF2-40B4-BE49-F238E27FC236}">
                <a16:creationId xmlns:a16="http://schemas.microsoft.com/office/drawing/2014/main" id="{25D6EAE8-C60B-F148-8E6B-78F5B0F72F5C}"/>
              </a:ext>
            </a:extLst>
          </p:cNvPr>
          <p:cNvGrpSpPr/>
          <p:nvPr/>
        </p:nvGrpSpPr>
        <p:grpSpPr>
          <a:xfrm>
            <a:off x="2944913" y="1541932"/>
            <a:ext cx="6929208" cy="5113182"/>
            <a:chOff x="2944913" y="1541932"/>
            <a:chExt cx="6929208" cy="5113182"/>
          </a:xfrm>
        </p:grpSpPr>
        <p:pic>
          <p:nvPicPr>
            <p:cNvPr id="4" name="Picture 3">
              <a:extLst>
                <a:ext uri="{FF2B5EF4-FFF2-40B4-BE49-F238E27FC236}">
                  <a16:creationId xmlns:a16="http://schemas.microsoft.com/office/drawing/2014/main" id="{4D5AAA74-781C-FA42-ACA0-674B04BD8609}"/>
                </a:ext>
              </a:extLst>
            </p:cNvPr>
            <p:cNvPicPr>
              <a:picLocks noChangeAspect="1"/>
            </p:cNvPicPr>
            <p:nvPr/>
          </p:nvPicPr>
          <p:blipFill>
            <a:blip r:embed="rId3"/>
            <a:stretch>
              <a:fillRect/>
            </a:stretch>
          </p:blipFill>
          <p:spPr>
            <a:xfrm>
              <a:off x="2944913" y="1541932"/>
              <a:ext cx="5734451" cy="5113182"/>
            </a:xfrm>
            <a:prstGeom prst="rect">
              <a:avLst/>
            </a:prstGeom>
          </p:spPr>
        </p:pic>
        <p:sp>
          <p:nvSpPr>
            <p:cNvPr id="5" name="TextBox 4">
              <a:extLst>
                <a:ext uri="{FF2B5EF4-FFF2-40B4-BE49-F238E27FC236}">
                  <a16:creationId xmlns:a16="http://schemas.microsoft.com/office/drawing/2014/main" id="{2EEC5483-7D20-D54E-8AB1-081855BD9DE3}"/>
                </a:ext>
              </a:extLst>
            </p:cNvPr>
            <p:cNvSpPr txBox="1"/>
            <p:nvPr/>
          </p:nvSpPr>
          <p:spPr>
            <a:xfrm>
              <a:off x="8570559" y="3586582"/>
              <a:ext cx="1303562" cy="707886"/>
            </a:xfrm>
            <a:prstGeom prst="rect">
              <a:avLst/>
            </a:prstGeom>
            <a:noFill/>
          </p:spPr>
          <p:txBody>
            <a:bodyPr wrap="none" rtlCol="0">
              <a:spAutoFit/>
            </a:bodyPr>
            <a:lstStyle/>
            <a:p>
              <a:r>
                <a:rPr lang="en-US" sz="2000" dirty="0"/>
                <a:t>N=4,021</a:t>
              </a:r>
            </a:p>
            <a:p>
              <a:r>
                <a:rPr lang="en-US" sz="2000" dirty="0"/>
                <a:t>N=30,152</a:t>
              </a:r>
            </a:p>
          </p:txBody>
        </p:sp>
      </p:grpSp>
      <p:sp>
        <p:nvSpPr>
          <p:cNvPr id="6" name="TextBox 5">
            <a:extLst>
              <a:ext uri="{FF2B5EF4-FFF2-40B4-BE49-F238E27FC236}">
                <a16:creationId xmlns:a16="http://schemas.microsoft.com/office/drawing/2014/main" id="{CC428862-3AE1-CF4A-97F7-4EE7C68EABFB}"/>
              </a:ext>
            </a:extLst>
          </p:cNvPr>
          <p:cNvSpPr txBox="1"/>
          <p:nvPr/>
        </p:nvSpPr>
        <p:spPr>
          <a:xfrm>
            <a:off x="7818667" y="4515849"/>
            <a:ext cx="2055454" cy="1815882"/>
          </a:xfrm>
          <a:prstGeom prst="rect">
            <a:avLst/>
          </a:prstGeom>
          <a:noFill/>
        </p:spPr>
        <p:txBody>
          <a:bodyPr wrap="square" rtlCol="0">
            <a:spAutoFit/>
          </a:bodyPr>
          <a:lstStyle/>
          <a:p>
            <a:r>
              <a:rPr lang="en-US" i="1" dirty="0">
                <a:hlinkClick r:id="rId4"/>
              </a:rPr>
              <a:t>PTDSS2</a:t>
            </a:r>
            <a:endParaRPr lang="en-US" i="1" dirty="0"/>
          </a:p>
          <a:p>
            <a:r>
              <a:rPr lang="en-US" dirty="0">
                <a:hlinkClick r:id="rId5"/>
              </a:rPr>
              <a:t>chr11:476394:G:A</a:t>
            </a:r>
            <a:endParaRPr lang="en-US" dirty="0"/>
          </a:p>
          <a:p>
            <a:r>
              <a:rPr lang="en-US" dirty="0"/>
              <a:t>(intron)</a:t>
            </a:r>
          </a:p>
          <a:p>
            <a:r>
              <a:rPr lang="en-US" i="1" dirty="0"/>
              <a:t>p </a:t>
            </a:r>
            <a:r>
              <a:rPr lang="en-US" dirty="0"/>
              <a:t>&lt; 8.43 x 10</a:t>
            </a:r>
            <a:r>
              <a:rPr lang="en-US" baseline="30000" dirty="0"/>
              <a:t>-8</a:t>
            </a:r>
            <a:endParaRPr lang="en-US" dirty="0"/>
          </a:p>
          <a:p>
            <a:r>
              <a:rPr lang="en-US" dirty="0"/>
              <a:t>AF</a:t>
            </a:r>
            <a:r>
              <a:rPr lang="en-US" baseline="-25000" dirty="0"/>
              <a:t>FIN</a:t>
            </a:r>
            <a:r>
              <a:rPr lang="en-US" dirty="0"/>
              <a:t> = 0.01185</a:t>
            </a:r>
          </a:p>
          <a:p>
            <a:r>
              <a:rPr lang="en-US" dirty="0"/>
              <a:t>AF</a:t>
            </a:r>
            <a:r>
              <a:rPr lang="en-US" baseline="-25000" dirty="0"/>
              <a:t>NFE</a:t>
            </a:r>
            <a:r>
              <a:rPr lang="en-US" dirty="0"/>
              <a:t> = 0.02110</a:t>
            </a:r>
          </a:p>
          <a:p>
            <a:r>
              <a:rPr lang="en-US" dirty="0"/>
              <a:t>β = 0.224</a:t>
            </a:r>
          </a:p>
          <a:p>
            <a:endParaRPr lang="en-US" dirty="0"/>
          </a:p>
        </p:txBody>
      </p:sp>
      <p:sp>
        <p:nvSpPr>
          <p:cNvPr id="7" name="Rectangle 6">
            <a:extLst>
              <a:ext uri="{FF2B5EF4-FFF2-40B4-BE49-F238E27FC236}">
                <a16:creationId xmlns:a16="http://schemas.microsoft.com/office/drawing/2014/main" id="{F8B05316-DBA4-2D4A-B807-3C6529356CA7}"/>
              </a:ext>
            </a:extLst>
          </p:cNvPr>
          <p:cNvSpPr/>
          <p:nvPr/>
        </p:nvSpPr>
        <p:spPr>
          <a:xfrm>
            <a:off x="10015251" y="1221107"/>
            <a:ext cx="2173574" cy="1200329"/>
          </a:xfrm>
          <a:prstGeom prst="rect">
            <a:avLst/>
          </a:prstGeom>
        </p:spPr>
        <p:txBody>
          <a:bodyPr wrap="square">
            <a:spAutoFit/>
          </a:bodyPr>
          <a:lstStyle/>
          <a:p>
            <a:pPr algn="r"/>
            <a:r>
              <a:rPr lang="en-US" sz="1800" dirty="0"/>
              <a:t>Tracking dosage per unit of SSRI </a:t>
            </a:r>
            <a:r>
              <a:rPr lang="en-US" sz="1800" u="sng" dirty="0"/>
              <a:t>increase</a:t>
            </a:r>
            <a:r>
              <a:rPr lang="en-US" sz="1800" dirty="0"/>
              <a:t> in months </a:t>
            </a:r>
          </a:p>
          <a:p>
            <a:pPr algn="r"/>
            <a:r>
              <a:rPr lang="en-US" sz="1800" dirty="0"/>
              <a:t>(median= 40.10)</a:t>
            </a:r>
          </a:p>
        </p:txBody>
      </p:sp>
      <p:sp>
        <p:nvSpPr>
          <p:cNvPr id="11" name="Rectangle 10">
            <a:extLst>
              <a:ext uri="{FF2B5EF4-FFF2-40B4-BE49-F238E27FC236}">
                <a16:creationId xmlns:a16="http://schemas.microsoft.com/office/drawing/2014/main" id="{F728EDD9-38D7-654A-801D-7E21083147FE}"/>
              </a:ext>
            </a:extLst>
          </p:cNvPr>
          <p:cNvSpPr/>
          <p:nvPr/>
        </p:nvSpPr>
        <p:spPr>
          <a:xfrm>
            <a:off x="9523751" y="5473005"/>
            <a:ext cx="2665074" cy="1384995"/>
          </a:xfrm>
          <a:prstGeom prst="rect">
            <a:avLst/>
          </a:prstGeom>
        </p:spPr>
        <p:txBody>
          <a:bodyPr wrap="square">
            <a:spAutoFit/>
          </a:bodyPr>
          <a:lstStyle/>
          <a:p>
            <a:pPr algn="r" defTabSz="1013859" eaLnBrk="0" hangingPunct="0">
              <a:defRPr/>
            </a:pPr>
            <a:r>
              <a:rPr lang="en-US" dirty="0">
                <a:solidFill>
                  <a:schemeClr val="tx1"/>
                </a:solidFill>
              </a:rPr>
              <a:t>The protein PTDSS2 has a</a:t>
            </a:r>
            <a:r>
              <a:rPr lang="en-US" i="1" dirty="0">
                <a:solidFill>
                  <a:schemeClr val="tx1"/>
                </a:solidFill>
              </a:rPr>
              <a:t> </a:t>
            </a:r>
            <a:r>
              <a:rPr lang="en-US" dirty="0">
                <a:solidFill>
                  <a:schemeClr val="tx1"/>
                </a:solidFill>
              </a:rPr>
              <a:t>high affinity for docosahexaenoic acid (DHA) : SSRI can be augmented with DHA </a:t>
            </a:r>
            <a:r>
              <a:rPr lang="en-US" sz="1100" dirty="0">
                <a:solidFill>
                  <a:schemeClr val="tx1"/>
                </a:solidFill>
              </a:rPr>
              <a:t>(</a:t>
            </a:r>
            <a:r>
              <a:rPr lang="en-US" sz="1100" dirty="0">
                <a:solidFill>
                  <a:schemeClr val="tx1"/>
                </a:solidFill>
                <a:latin typeface="Calibri" panose="020F0502020204030204" pitchFamily="34" charset="0"/>
                <a:cs typeface="Calibri" panose="020F0502020204030204" pitchFamily="34" charset="0"/>
              </a:rPr>
              <a:t>Li, Fan, and Wang. 2015. </a:t>
            </a:r>
            <a:r>
              <a:rPr lang="en-US" sz="1100" i="1" dirty="0">
                <a:solidFill>
                  <a:schemeClr val="tx1"/>
                </a:solidFill>
                <a:latin typeface="Calibri" panose="020F0502020204030204" pitchFamily="34" charset="0"/>
                <a:cs typeface="Calibri" panose="020F0502020204030204" pitchFamily="34" charset="0"/>
              </a:rPr>
              <a:t>Glycomics and </a:t>
            </a:r>
            <a:r>
              <a:rPr lang="en-US" sz="1100" i="1" dirty="0" err="1">
                <a:solidFill>
                  <a:schemeClr val="tx1"/>
                </a:solidFill>
                <a:latin typeface="Calibri" panose="020F0502020204030204" pitchFamily="34" charset="0"/>
                <a:cs typeface="Calibri" panose="020F0502020204030204" pitchFamily="34" charset="0"/>
              </a:rPr>
              <a:t>Lipidomics</a:t>
            </a:r>
            <a:r>
              <a:rPr lang="en-US" sz="1100" i="1" dirty="0">
                <a:solidFill>
                  <a:schemeClr val="tx1"/>
                </a:solidFill>
                <a:latin typeface="Calibri" panose="020F0502020204030204" pitchFamily="34" charset="0"/>
                <a:cs typeface="Calibri" panose="020F0502020204030204" pitchFamily="34" charset="0"/>
              </a:rPr>
              <a:t>)</a:t>
            </a:r>
            <a:endParaRPr lang="en-US" dirty="0">
              <a:solidFill>
                <a:schemeClr val="tx1"/>
              </a:solidFill>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0BC5A48E-1B77-F744-8C98-09F5BFA07FB9}"/>
              </a:ext>
            </a:extLst>
          </p:cNvPr>
          <p:cNvGrpSpPr/>
          <p:nvPr/>
        </p:nvGrpSpPr>
        <p:grpSpPr>
          <a:xfrm>
            <a:off x="284115" y="1541932"/>
            <a:ext cx="2571270" cy="1887068"/>
            <a:chOff x="284115" y="1541932"/>
            <a:chExt cx="2571270" cy="1887068"/>
          </a:xfrm>
        </p:grpSpPr>
        <p:sp>
          <p:nvSpPr>
            <p:cNvPr id="12" name="TextBox 11">
              <a:extLst>
                <a:ext uri="{FF2B5EF4-FFF2-40B4-BE49-F238E27FC236}">
                  <a16:creationId xmlns:a16="http://schemas.microsoft.com/office/drawing/2014/main" id="{768345E3-1485-B243-B9DB-968957E72A8F}"/>
                </a:ext>
              </a:extLst>
            </p:cNvPr>
            <p:cNvSpPr txBox="1"/>
            <p:nvPr/>
          </p:nvSpPr>
          <p:spPr>
            <a:xfrm>
              <a:off x="284115" y="1541932"/>
              <a:ext cx="1882246" cy="954107"/>
            </a:xfrm>
            <a:prstGeom prst="rect">
              <a:avLst/>
            </a:prstGeom>
            <a:noFill/>
          </p:spPr>
          <p:txBody>
            <a:bodyPr wrap="none" rtlCol="0">
              <a:spAutoFit/>
            </a:bodyPr>
            <a:lstStyle/>
            <a:p>
              <a:r>
                <a:rPr lang="en-US" sz="2800" dirty="0"/>
                <a:t>Trait type: </a:t>
              </a:r>
            </a:p>
            <a:p>
              <a:r>
                <a:rPr lang="en-US" sz="2800" dirty="0"/>
                <a:t>Survival</a:t>
              </a:r>
            </a:p>
          </p:txBody>
        </p:sp>
        <p:sp>
          <p:nvSpPr>
            <p:cNvPr id="8" name="Rectangle 7">
              <a:extLst>
                <a:ext uri="{FF2B5EF4-FFF2-40B4-BE49-F238E27FC236}">
                  <a16:creationId xmlns:a16="http://schemas.microsoft.com/office/drawing/2014/main" id="{56D20D4D-1C8A-C143-9098-40A80B4CE498}"/>
                </a:ext>
              </a:extLst>
            </p:cNvPr>
            <p:cNvSpPr/>
            <p:nvPr/>
          </p:nvSpPr>
          <p:spPr>
            <a:xfrm>
              <a:off x="284115" y="2505670"/>
              <a:ext cx="2571270" cy="923330"/>
            </a:xfrm>
            <a:prstGeom prst="rect">
              <a:avLst/>
            </a:prstGeom>
          </p:spPr>
          <p:txBody>
            <a:bodyPr wrap="square">
              <a:spAutoFit/>
            </a:bodyPr>
            <a:lstStyle/>
            <a:p>
              <a:r>
                <a:rPr lang="en-US" sz="1800" dirty="0"/>
                <a:t>No dosage change vs increase in dosage over time</a:t>
              </a:r>
            </a:p>
          </p:txBody>
        </p:sp>
      </p:grpSp>
      <p:sp>
        <p:nvSpPr>
          <p:cNvPr id="13" name="TextBox 12">
            <a:extLst>
              <a:ext uri="{FF2B5EF4-FFF2-40B4-BE49-F238E27FC236}">
                <a16:creationId xmlns:a16="http://schemas.microsoft.com/office/drawing/2014/main" id="{1E10D837-4B37-6849-83CE-BC1B2E0BE249}"/>
              </a:ext>
            </a:extLst>
          </p:cNvPr>
          <p:cNvSpPr txBox="1"/>
          <p:nvPr/>
        </p:nvSpPr>
        <p:spPr>
          <a:xfrm>
            <a:off x="284115" y="3650381"/>
            <a:ext cx="2660798" cy="2616101"/>
          </a:xfrm>
          <a:prstGeom prst="rect">
            <a:avLst/>
          </a:prstGeom>
          <a:noFill/>
        </p:spPr>
        <p:txBody>
          <a:bodyPr wrap="square" rtlCol="0">
            <a:spAutoFit/>
          </a:bodyPr>
          <a:lstStyle/>
          <a:p>
            <a:r>
              <a:rPr lang="en-US" sz="2000" u="sng" dirty="0"/>
              <a:t>Question</a:t>
            </a:r>
            <a:r>
              <a:rPr lang="en-US" sz="2000" dirty="0"/>
              <a:t>: </a:t>
            </a:r>
          </a:p>
          <a:p>
            <a:r>
              <a:rPr lang="en-US" sz="2400" i="1" dirty="0"/>
              <a:t>Are there genetic variants associated with SSRI dosage increase over time? </a:t>
            </a:r>
          </a:p>
        </p:txBody>
      </p:sp>
      <p:sp>
        <p:nvSpPr>
          <p:cNvPr id="14" name="TextBox 13">
            <a:extLst>
              <a:ext uri="{FF2B5EF4-FFF2-40B4-BE49-F238E27FC236}">
                <a16:creationId xmlns:a16="http://schemas.microsoft.com/office/drawing/2014/main" id="{8FAF9A34-6F16-524E-9D96-43A2710D21F9}"/>
              </a:ext>
            </a:extLst>
          </p:cNvPr>
          <p:cNvSpPr txBox="1"/>
          <p:nvPr/>
        </p:nvSpPr>
        <p:spPr>
          <a:xfrm>
            <a:off x="-1277" y="6456416"/>
            <a:ext cx="5788764" cy="461665"/>
          </a:xfrm>
          <a:prstGeom prst="rect">
            <a:avLst/>
          </a:prstGeom>
          <a:noFill/>
        </p:spPr>
        <p:txBody>
          <a:bodyPr wrap="none" rtlCol="0">
            <a:spAutoFit/>
          </a:bodyPr>
          <a:lstStyle/>
          <a:p>
            <a:r>
              <a:rPr lang="en-US" sz="1200" i="1" dirty="0"/>
              <a:t>Note</a:t>
            </a:r>
            <a:r>
              <a:rPr lang="en-US" sz="1200" dirty="0"/>
              <a:t>:</a:t>
            </a:r>
          </a:p>
          <a:p>
            <a:r>
              <a:rPr lang="en-US" sz="1200" dirty="0"/>
              <a:t>AF – </a:t>
            </a:r>
            <a:r>
              <a:rPr lang="en-US" sz="1200" dirty="0" err="1"/>
              <a:t>gnomAD</a:t>
            </a:r>
            <a:r>
              <a:rPr lang="en-US" sz="1200" dirty="0"/>
              <a:t> allele frequencies in Finns (FIN) and Non-Finnish Europeans (NFE)</a:t>
            </a:r>
          </a:p>
        </p:txBody>
      </p:sp>
      <p:sp>
        <p:nvSpPr>
          <p:cNvPr id="15" name="TextBox 14">
            <a:extLst>
              <a:ext uri="{FF2B5EF4-FFF2-40B4-BE49-F238E27FC236}">
                <a16:creationId xmlns:a16="http://schemas.microsoft.com/office/drawing/2014/main" id="{6EE7160E-7C8D-6247-9E67-00D9D06793BD}"/>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#19</a:t>
            </a:r>
          </a:p>
        </p:txBody>
      </p:sp>
    </p:spTree>
    <p:extLst>
      <p:ext uri="{BB962C8B-B14F-4D97-AF65-F5344CB8AC3E}">
        <p14:creationId xmlns:p14="http://schemas.microsoft.com/office/powerpoint/2010/main" val="142915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3185D-E166-7740-AE2B-07180B8AA6C6}"/>
              </a:ext>
            </a:extLst>
          </p:cNvPr>
          <p:cNvSpPr>
            <a:spLocks noGrp="1"/>
          </p:cNvSpPr>
          <p:nvPr>
            <p:ph type="title"/>
          </p:nvPr>
        </p:nvSpPr>
        <p:spPr>
          <a:xfrm>
            <a:off x="844329" y="148389"/>
            <a:ext cx="10500165" cy="1143000"/>
          </a:xfrm>
        </p:spPr>
        <p:txBody>
          <a:bodyPr/>
          <a:lstStyle/>
          <a:p>
            <a:r>
              <a:rPr lang="en-US" b="1" dirty="0"/>
              <a:t>There is a larger proportion of SSRI purchasers compared to MDD</a:t>
            </a:r>
          </a:p>
        </p:txBody>
      </p:sp>
      <p:pic>
        <p:nvPicPr>
          <p:cNvPr id="5" name="Picture 4" descr="Diagram, venn diagram&#10;&#10;Description automatically generated">
            <a:extLst>
              <a:ext uri="{FF2B5EF4-FFF2-40B4-BE49-F238E27FC236}">
                <a16:creationId xmlns:a16="http://schemas.microsoft.com/office/drawing/2014/main" id="{0121BDF4-E84D-D842-8081-72FA2E8EFBC2}"/>
              </a:ext>
            </a:extLst>
          </p:cNvPr>
          <p:cNvPicPr>
            <a:picLocks noChangeAspect="1"/>
          </p:cNvPicPr>
          <p:nvPr/>
        </p:nvPicPr>
        <p:blipFill rotWithShape="1">
          <a:blip r:embed="rId3"/>
          <a:srcRect t="7796" b="8870"/>
          <a:stretch/>
        </p:blipFill>
        <p:spPr>
          <a:xfrm>
            <a:off x="303211" y="1672386"/>
            <a:ext cx="5486400" cy="4572001"/>
          </a:xfrm>
          <a:prstGeom prst="rect">
            <a:avLst/>
          </a:prstGeom>
        </p:spPr>
      </p:pic>
      <p:graphicFrame>
        <p:nvGraphicFramePr>
          <p:cNvPr id="7" name="Table 7">
            <a:extLst>
              <a:ext uri="{FF2B5EF4-FFF2-40B4-BE49-F238E27FC236}">
                <a16:creationId xmlns:a16="http://schemas.microsoft.com/office/drawing/2014/main" id="{26612AAD-FDDF-2148-B4D1-82050CE47A99}"/>
              </a:ext>
            </a:extLst>
          </p:cNvPr>
          <p:cNvGraphicFramePr>
            <a:graphicFrameLocks noGrp="1"/>
          </p:cNvGraphicFramePr>
          <p:nvPr/>
        </p:nvGraphicFramePr>
        <p:xfrm>
          <a:off x="6316303" y="2225078"/>
          <a:ext cx="5569311" cy="3466616"/>
        </p:xfrm>
        <a:graphic>
          <a:graphicData uri="http://schemas.openxmlformats.org/drawingml/2006/table">
            <a:tbl>
              <a:tblPr firstRow="1" bandRow="1">
                <a:tableStyleId>{5C22544A-7EE6-4342-B048-85BDC9FD1C3A}</a:tableStyleId>
              </a:tblPr>
              <a:tblGrid>
                <a:gridCol w="1856437">
                  <a:extLst>
                    <a:ext uri="{9D8B030D-6E8A-4147-A177-3AD203B41FA5}">
                      <a16:colId xmlns:a16="http://schemas.microsoft.com/office/drawing/2014/main" val="2580542352"/>
                    </a:ext>
                  </a:extLst>
                </a:gridCol>
                <a:gridCol w="1856437">
                  <a:extLst>
                    <a:ext uri="{9D8B030D-6E8A-4147-A177-3AD203B41FA5}">
                      <a16:colId xmlns:a16="http://schemas.microsoft.com/office/drawing/2014/main" val="2337877860"/>
                    </a:ext>
                  </a:extLst>
                </a:gridCol>
                <a:gridCol w="1856437">
                  <a:extLst>
                    <a:ext uri="{9D8B030D-6E8A-4147-A177-3AD203B41FA5}">
                      <a16:colId xmlns:a16="http://schemas.microsoft.com/office/drawing/2014/main" val="3136460585"/>
                    </a:ext>
                  </a:extLst>
                </a:gridCol>
              </a:tblGrid>
              <a:tr h="753073">
                <a:tc>
                  <a:txBody>
                    <a:bodyPr/>
                    <a:lstStyle/>
                    <a:p>
                      <a:pPr algn="ctr"/>
                      <a:r>
                        <a:rPr lang="en-US" sz="1800" dirty="0">
                          <a:effectLst/>
                        </a:rPr>
                        <a:t>Phenotype</a:t>
                      </a:r>
                    </a:p>
                  </a:txBody>
                  <a:tcPr marL="71427" marR="71427" marT="71427" marB="71427" anchor="ctr"/>
                </a:tc>
                <a:tc>
                  <a:txBody>
                    <a:bodyPr/>
                    <a:lstStyle/>
                    <a:p>
                      <a:pPr algn="ctr"/>
                      <a:r>
                        <a:rPr lang="en-US" sz="1800" dirty="0">
                          <a:effectLst/>
                        </a:rPr>
                        <a:t>Phenotype Correlation </a:t>
                      </a:r>
                      <a:r>
                        <a:rPr lang="en-US" sz="1800" i="0" dirty="0">
                          <a:effectLst/>
                        </a:rPr>
                        <a:t>(</a:t>
                      </a:r>
                      <a:r>
                        <a:rPr lang="en-US" sz="1800" i="1" dirty="0">
                          <a:effectLst/>
                        </a:rPr>
                        <a:t>r</a:t>
                      </a:r>
                      <a:r>
                        <a:rPr lang="en-US" sz="1800" i="1" baseline="30000" dirty="0">
                          <a:effectLst/>
                        </a:rPr>
                        <a:t>2</a:t>
                      </a:r>
                      <a:r>
                        <a:rPr lang="en-US" sz="1800" i="0" dirty="0">
                          <a:effectLst/>
                        </a:rPr>
                        <a:t>)</a:t>
                      </a:r>
                    </a:p>
                  </a:txBody>
                  <a:tcPr marL="71427" marR="71427" marT="71427" marB="71427" anchor="ctr"/>
                </a:tc>
                <a:tc>
                  <a:txBody>
                    <a:bodyPr/>
                    <a:lstStyle/>
                    <a:p>
                      <a:pPr algn="ctr"/>
                      <a:r>
                        <a:rPr lang="en-US" sz="1800" dirty="0">
                          <a:effectLst/>
                        </a:rPr>
                        <a:t>Genetic Correlation </a:t>
                      </a:r>
                      <a:r>
                        <a:rPr lang="en-US" sz="1800" i="0" dirty="0">
                          <a:effectLst/>
                        </a:rPr>
                        <a:t>(</a:t>
                      </a:r>
                      <a:r>
                        <a:rPr lang="en-US" sz="1800" i="1" dirty="0" err="1">
                          <a:effectLst/>
                        </a:rPr>
                        <a:t>r</a:t>
                      </a:r>
                      <a:r>
                        <a:rPr lang="en-US" sz="1800" i="1" baseline="-25000" dirty="0" err="1">
                          <a:effectLst/>
                        </a:rPr>
                        <a:t>g</a:t>
                      </a:r>
                      <a:r>
                        <a:rPr lang="en-US" sz="1800" i="0" dirty="0">
                          <a:effectLst/>
                        </a:rPr>
                        <a:t>)</a:t>
                      </a:r>
                    </a:p>
                  </a:txBody>
                  <a:tcPr marL="71427" marR="71427" marT="71427" marB="71427" anchor="ctr"/>
                </a:tc>
                <a:extLst>
                  <a:ext uri="{0D108BD9-81ED-4DB2-BD59-A6C34878D82A}">
                    <a16:rowId xmlns:a16="http://schemas.microsoft.com/office/drawing/2014/main" val="2662555531"/>
                  </a:ext>
                </a:extLst>
              </a:tr>
              <a:tr h="753073">
                <a:tc>
                  <a:txBody>
                    <a:bodyPr/>
                    <a:lstStyle/>
                    <a:p>
                      <a:pPr algn="ctr"/>
                      <a:r>
                        <a:rPr lang="en-US" sz="1800" dirty="0">
                          <a:effectLst/>
                        </a:rPr>
                        <a:t>Antidepressants and MDD</a:t>
                      </a:r>
                    </a:p>
                  </a:txBody>
                  <a:tcPr marL="71427" marR="71427" marT="71427" marB="71427" anchor="ctr"/>
                </a:tc>
                <a:tc>
                  <a:txBody>
                    <a:bodyPr/>
                    <a:lstStyle/>
                    <a:p>
                      <a:pPr algn="ctr"/>
                      <a:r>
                        <a:rPr lang="en-US" sz="1800" dirty="0">
                          <a:effectLst/>
                        </a:rPr>
                        <a:t>0.444</a:t>
                      </a:r>
                    </a:p>
                  </a:txBody>
                  <a:tcPr marL="71427" marR="71427" marT="71427" marB="71427" anchor="ctr"/>
                </a:tc>
                <a:tc>
                  <a:txBody>
                    <a:bodyPr/>
                    <a:lstStyle/>
                    <a:p>
                      <a:pPr algn="ctr"/>
                      <a:r>
                        <a:rPr lang="en-US" sz="1800" dirty="0">
                          <a:effectLst/>
                        </a:rPr>
                        <a:t>0.997</a:t>
                      </a:r>
                    </a:p>
                  </a:txBody>
                  <a:tcPr marL="71427" marR="71427" marT="71427" marB="71427" anchor="ctr"/>
                </a:tc>
                <a:extLst>
                  <a:ext uri="{0D108BD9-81ED-4DB2-BD59-A6C34878D82A}">
                    <a16:rowId xmlns:a16="http://schemas.microsoft.com/office/drawing/2014/main" val="356958343"/>
                  </a:ext>
                </a:extLst>
              </a:tr>
              <a:tr h="454324">
                <a:tc>
                  <a:txBody>
                    <a:bodyPr/>
                    <a:lstStyle/>
                    <a:p>
                      <a:pPr algn="ctr"/>
                      <a:r>
                        <a:rPr lang="en-US" sz="1800" dirty="0">
                          <a:effectLst/>
                        </a:rPr>
                        <a:t>SSRI and MDD</a:t>
                      </a:r>
                    </a:p>
                  </a:txBody>
                  <a:tcPr marL="71427" marR="71427" marT="71427" marB="71427" anchor="ctr"/>
                </a:tc>
                <a:tc>
                  <a:txBody>
                    <a:bodyPr/>
                    <a:lstStyle/>
                    <a:p>
                      <a:pPr algn="ctr"/>
                      <a:r>
                        <a:rPr lang="en-US" sz="1800" dirty="0">
                          <a:effectLst/>
                        </a:rPr>
                        <a:t>0.518</a:t>
                      </a:r>
                    </a:p>
                  </a:txBody>
                  <a:tcPr marL="71427" marR="71427" marT="71427" marB="71427" anchor="ctr"/>
                </a:tc>
                <a:tc>
                  <a:txBody>
                    <a:bodyPr/>
                    <a:lstStyle/>
                    <a:p>
                      <a:pPr algn="ctr"/>
                      <a:r>
                        <a:rPr lang="en-US" sz="1800" dirty="0">
                          <a:effectLst/>
                        </a:rPr>
                        <a:t>0.731</a:t>
                      </a:r>
                    </a:p>
                  </a:txBody>
                  <a:tcPr marL="71427" marR="71427" marT="71427" marB="71427" anchor="ctr"/>
                </a:tc>
                <a:extLst>
                  <a:ext uri="{0D108BD9-81ED-4DB2-BD59-A6C34878D82A}">
                    <a16:rowId xmlns:a16="http://schemas.microsoft.com/office/drawing/2014/main" val="1503691397"/>
                  </a:ext>
                </a:extLst>
              </a:tr>
              <a:tr h="753073">
                <a:tc>
                  <a:txBody>
                    <a:bodyPr/>
                    <a:lstStyle/>
                    <a:p>
                      <a:pPr algn="ctr"/>
                      <a:r>
                        <a:rPr lang="en-US" sz="1800" dirty="0">
                          <a:effectLst/>
                        </a:rPr>
                        <a:t>SSRI switch and MDD</a:t>
                      </a:r>
                    </a:p>
                  </a:txBody>
                  <a:tcPr marL="71427" marR="71427" marT="71427" marB="71427" anchor="ctr"/>
                </a:tc>
                <a:tc>
                  <a:txBody>
                    <a:bodyPr/>
                    <a:lstStyle/>
                    <a:p>
                      <a:pPr algn="ctr"/>
                      <a:r>
                        <a:rPr lang="en-US" sz="1800" dirty="0">
                          <a:effectLst/>
                        </a:rPr>
                        <a:t>0.00347</a:t>
                      </a:r>
                    </a:p>
                  </a:txBody>
                  <a:tcPr marL="71427" marR="71427" marT="71427" marB="71427" anchor="ctr"/>
                </a:tc>
                <a:tc>
                  <a:txBody>
                    <a:bodyPr/>
                    <a:lstStyle/>
                    <a:p>
                      <a:pPr algn="ctr"/>
                      <a:r>
                        <a:rPr lang="en-US" sz="1800" dirty="0">
                          <a:effectLst/>
                        </a:rPr>
                        <a:t>0.0443</a:t>
                      </a:r>
                    </a:p>
                  </a:txBody>
                  <a:tcPr marL="71427" marR="71427" marT="71427" marB="71427" anchor="ctr"/>
                </a:tc>
                <a:extLst>
                  <a:ext uri="{0D108BD9-81ED-4DB2-BD59-A6C34878D82A}">
                    <a16:rowId xmlns:a16="http://schemas.microsoft.com/office/drawing/2014/main" val="2861098851"/>
                  </a:ext>
                </a:extLst>
              </a:tr>
              <a:tr h="753073">
                <a:tc>
                  <a:txBody>
                    <a:bodyPr/>
                    <a:lstStyle/>
                    <a:p>
                      <a:pPr algn="ctr"/>
                      <a:r>
                        <a:rPr lang="en-US" sz="1800" dirty="0">
                          <a:effectLst/>
                        </a:rPr>
                        <a:t>SSRI increase and MDD</a:t>
                      </a:r>
                    </a:p>
                  </a:txBody>
                  <a:tcPr marL="71427" marR="71427" marT="71427" marB="71427" anchor="ctr"/>
                </a:tc>
                <a:tc>
                  <a:txBody>
                    <a:bodyPr/>
                    <a:lstStyle/>
                    <a:p>
                      <a:pPr algn="ctr"/>
                      <a:r>
                        <a:rPr lang="en-US" sz="1800" dirty="0">
                          <a:effectLst/>
                        </a:rPr>
                        <a:t>0.00703</a:t>
                      </a:r>
                    </a:p>
                  </a:txBody>
                  <a:tcPr marL="71427" marR="71427" marT="71427" marB="71427" anchor="ctr"/>
                </a:tc>
                <a:tc>
                  <a:txBody>
                    <a:bodyPr/>
                    <a:lstStyle/>
                    <a:p>
                      <a:pPr algn="ctr"/>
                      <a:r>
                        <a:rPr lang="en-US" sz="1800" dirty="0">
                          <a:effectLst/>
                        </a:rPr>
                        <a:t>0.0270</a:t>
                      </a:r>
                    </a:p>
                  </a:txBody>
                  <a:tcPr marL="71427" marR="71427" marT="71427" marB="71427" anchor="ctr"/>
                </a:tc>
                <a:extLst>
                  <a:ext uri="{0D108BD9-81ED-4DB2-BD59-A6C34878D82A}">
                    <a16:rowId xmlns:a16="http://schemas.microsoft.com/office/drawing/2014/main" val="573430489"/>
                  </a:ext>
                </a:extLst>
              </a:tr>
            </a:tbl>
          </a:graphicData>
        </a:graphic>
      </p:graphicFrame>
      <p:sp>
        <p:nvSpPr>
          <p:cNvPr id="3" name="TextBox 2">
            <a:extLst>
              <a:ext uri="{FF2B5EF4-FFF2-40B4-BE49-F238E27FC236}">
                <a16:creationId xmlns:a16="http://schemas.microsoft.com/office/drawing/2014/main" id="{B1765E1D-7AF6-644E-8472-DE569614F297}"/>
              </a:ext>
            </a:extLst>
          </p:cNvPr>
          <p:cNvSpPr txBox="1"/>
          <p:nvPr/>
        </p:nvSpPr>
        <p:spPr>
          <a:xfrm>
            <a:off x="4109126" y="1291389"/>
            <a:ext cx="7776488" cy="400110"/>
          </a:xfrm>
          <a:prstGeom prst="rect">
            <a:avLst/>
          </a:prstGeom>
          <a:noFill/>
        </p:spPr>
        <p:txBody>
          <a:bodyPr wrap="none" rtlCol="0">
            <a:spAutoFit/>
          </a:bodyPr>
          <a:lstStyle/>
          <a:p>
            <a:pPr algn="r"/>
            <a:r>
              <a:rPr lang="en-US" sz="2000" i="1" dirty="0"/>
              <a:t>Were we just testing MDD patients for SSRI variability repeatedly? </a:t>
            </a:r>
          </a:p>
        </p:txBody>
      </p:sp>
      <p:sp>
        <p:nvSpPr>
          <p:cNvPr id="6" name="TextBox 5">
            <a:extLst>
              <a:ext uri="{FF2B5EF4-FFF2-40B4-BE49-F238E27FC236}">
                <a16:creationId xmlns:a16="http://schemas.microsoft.com/office/drawing/2014/main" id="{BEC1F077-E83A-754E-9BEB-C31625213157}"/>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#20</a:t>
            </a:r>
          </a:p>
        </p:txBody>
      </p:sp>
    </p:spTree>
    <p:extLst>
      <p:ext uri="{BB962C8B-B14F-4D97-AF65-F5344CB8AC3E}">
        <p14:creationId xmlns:p14="http://schemas.microsoft.com/office/powerpoint/2010/main" val="138689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B045-8055-444D-831A-0A7722C243A4}"/>
              </a:ext>
            </a:extLst>
          </p:cNvPr>
          <p:cNvSpPr>
            <a:spLocks noGrp="1"/>
          </p:cNvSpPr>
          <p:nvPr>
            <p:ph type="title"/>
          </p:nvPr>
        </p:nvSpPr>
        <p:spPr/>
        <p:txBody>
          <a:bodyPr/>
          <a:lstStyle/>
          <a:p>
            <a:pPr algn="l"/>
            <a:r>
              <a:rPr lang="en-US" sz="4000" b="1" dirty="0"/>
              <a:t>Conclusion and Future Studies</a:t>
            </a:r>
          </a:p>
        </p:txBody>
      </p:sp>
      <p:sp>
        <p:nvSpPr>
          <p:cNvPr id="3" name="Text Placeholder 2">
            <a:extLst>
              <a:ext uri="{FF2B5EF4-FFF2-40B4-BE49-F238E27FC236}">
                <a16:creationId xmlns:a16="http://schemas.microsoft.com/office/drawing/2014/main" id="{F75ED6FD-1793-A54C-8599-6DB791378F44}"/>
              </a:ext>
            </a:extLst>
          </p:cNvPr>
          <p:cNvSpPr>
            <a:spLocks noGrp="1"/>
          </p:cNvSpPr>
          <p:nvPr>
            <p:ph type="body" idx="1"/>
          </p:nvPr>
        </p:nvSpPr>
        <p:spPr>
          <a:xfrm>
            <a:off x="844329" y="1104900"/>
            <a:ext cx="10500165" cy="4648200"/>
          </a:xfrm>
        </p:spPr>
        <p:txBody>
          <a:bodyPr anchor="t"/>
          <a:lstStyle/>
          <a:p>
            <a:pPr marL="171450" indent="-171450" algn="just" defTabSz="1013859" eaLnBrk="0" hangingPunct="0">
              <a:buFont typeface="Arial" panose="020B0604020202020204" pitchFamily="34" charset="0"/>
              <a:buChar char="•"/>
              <a:defRPr/>
            </a:pPr>
            <a:r>
              <a:rPr lang="en-US" dirty="0"/>
              <a:t>To the best of our knowledge, results shown are novel to depression etiology.</a:t>
            </a:r>
            <a:endParaRPr lang="en-US" sz="2400" dirty="0"/>
          </a:p>
          <a:p>
            <a:pPr marL="171450" indent="-171450" algn="just" defTabSz="1013859" eaLnBrk="0" hangingPunct="0">
              <a:buFont typeface="Arial" panose="020B0604020202020204" pitchFamily="34" charset="0"/>
              <a:buChar char="•"/>
              <a:defRPr/>
            </a:pPr>
            <a:r>
              <a:rPr lang="en-US" sz="2400" dirty="0"/>
              <a:t>With simple phenotyping, we have shown that there is a genetic basis in SSRI response variability and warrants detailed interrogation.</a:t>
            </a:r>
          </a:p>
          <a:p>
            <a:pPr marL="171450" indent="-171450" algn="just" defTabSz="1013859" eaLnBrk="0" hangingPunct="0">
              <a:buFont typeface="Arial" panose="020B0604020202020204" pitchFamily="34" charset="0"/>
              <a:buChar char="•"/>
              <a:defRPr/>
            </a:pPr>
            <a:r>
              <a:rPr lang="en-US" sz="2400" i="1" dirty="0"/>
              <a:t>Future studies</a:t>
            </a:r>
            <a:r>
              <a:rPr lang="en-US" sz="2400" dirty="0"/>
              <a:t>: </a:t>
            </a:r>
          </a:p>
          <a:p>
            <a:pPr marL="780897" lvl="1" indent="-171450" algn="just" defTabSz="1013859" eaLnBrk="0" hangingPunct="0">
              <a:buFont typeface="Arial" panose="020B0604020202020204" pitchFamily="34" charset="0"/>
              <a:buChar char="•"/>
              <a:defRPr/>
            </a:pPr>
            <a:r>
              <a:rPr lang="en-US" sz="2400" dirty="0"/>
              <a:t>major depressive disorder polygenic risk contributing to SSRI use and dosage changes</a:t>
            </a:r>
          </a:p>
          <a:p>
            <a:pPr marL="780897" lvl="1" indent="-171450" algn="just" defTabSz="1013859" eaLnBrk="0" hangingPunct="0">
              <a:buFont typeface="Arial" panose="020B0604020202020204" pitchFamily="34" charset="0"/>
              <a:buChar char="•"/>
              <a:defRPr/>
            </a:pPr>
            <a:r>
              <a:rPr lang="en-US" sz="2400" dirty="0" err="1"/>
              <a:t>RxNorm</a:t>
            </a:r>
            <a:r>
              <a:rPr lang="en-US" sz="2400" dirty="0"/>
              <a:t> for SSRI and EVERY drug recorded in </a:t>
            </a:r>
            <a:r>
              <a:rPr lang="en-US" sz="2400" dirty="0" err="1"/>
              <a:t>FinnGen</a:t>
            </a: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E858061-8E11-B949-A150-26176B214225}"/>
              </a:ext>
            </a:extLst>
          </p:cNvPr>
          <p:cNvPicPr>
            <a:picLocks noChangeAspect="1"/>
          </p:cNvPicPr>
          <p:nvPr/>
        </p:nvPicPr>
        <p:blipFill>
          <a:blip r:embed="rId3"/>
          <a:stretch>
            <a:fillRect/>
          </a:stretch>
        </p:blipFill>
        <p:spPr>
          <a:xfrm>
            <a:off x="10770560" y="5229593"/>
            <a:ext cx="1397000" cy="1587500"/>
          </a:xfrm>
          <a:prstGeom prst="rect">
            <a:avLst/>
          </a:prstGeom>
        </p:spPr>
      </p:pic>
      <p:sp>
        <p:nvSpPr>
          <p:cNvPr id="5" name="TextBox 4">
            <a:extLst>
              <a:ext uri="{FF2B5EF4-FFF2-40B4-BE49-F238E27FC236}">
                <a16:creationId xmlns:a16="http://schemas.microsoft.com/office/drawing/2014/main" id="{377ADB63-5F76-AC49-A468-00427F5FB424}"/>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#21</a:t>
            </a:r>
          </a:p>
        </p:txBody>
      </p:sp>
    </p:spTree>
    <p:extLst>
      <p:ext uri="{BB962C8B-B14F-4D97-AF65-F5344CB8AC3E}">
        <p14:creationId xmlns:p14="http://schemas.microsoft.com/office/powerpoint/2010/main" val="297054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a:extLst>
              <a:ext uri="{FF2B5EF4-FFF2-40B4-BE49-F238E27FC236}">
                <a16:creationId xmlns:a16="http://schemas.microsoft.com/office/drawing/2014/main" id="{414D01CA-8D5A-4490-91E1-984D660F0496}"/>
              </a:ext>
            </a:extLst>
          </p:cNvPr>
          <p:cNvSpPr>
            <a:spLocks noGrp="1"/>
          </p:cNvSpPr>
          <p:nvPr>
            <p:ph type="title"/>
          </p:nvPr>
        </p:nvSpPr>
        <p:spPr>
          <a:xfrm>
            <a:off x="0" y="643608"/>
            <a:ext cx="12188825" cy="423192"/>
          </a:xfrm>
        </p:spPr>
        <p:txBody>
          <a:bodyPr/>
          <a:lstStyle/>
          <a:p>
            <a:r>
              <a:rPr lang="fi-FI" altLang="fi-FI" b="1" dirty="0"/>
              <a:t>Project 2: Lifelong </a:t>
            </a:r>
            <a:r>
              <a:rPr lang="fi-FI" altLang="fi-FI" b="1" dirty="0" err="1"/>
              <a:t>medication</a:t>
            </a:r>
            <a:r>
              <a:rPr lang="fi-FI" altLang="fi-FI" b="1" dirty="0"/>
              <a:t> </a:t>
            </a:r>
            <a:r>
              <a:rPr lang="fi-FI" altLang="fi-FI" b="1" dirty="0" err="1"/>
              <a:t>use</a:t>
            </a:r>
            <a:r>
              <a:rPr lang="fi-FI" altLang="fi-FI" b="1" dirty="0"/>
              <a:t> in </a:t>
            </a:r>
            <a:r>
              <a:rPr lang="en-US" b="1" dirty="0"/>
              <a:t>hyperlipidemia, hypertension and type 2 diabetes and CVD risk</a:t>
            </a:r>
            <a:endParaRPr lang="fi-FI" altLang="fi-FI" b="1" dirty="0"/>
          </a:p>
        </p:txBody>
      </p:sp>
      <p:pic>
        <p:nvPicPr>
          <p:cNvPr id="12" name="Picture 11">
            <a:extLst>
              <a:ext uri="{FF2B5EF4-FFF2-40B4-BE49-F238E27FC236}">
                <a16:creationId xmlns:a16="http://schemas.microsoft.com/office/drawing/2014/main" id="{5F2B2AEE-8B46-AB41-B5EB-80EE3284E0BB}"/>
              </a:ext>
            </a:extLst>
          </p:cNvPr>
          <p:cNvPicPr>
            <a:picLocks noChangeAspect="1"/>
          </p:cNvPicPr>
          <p:nvPr/>
        </p:nvPicPr>
        <p:blipFill>
          <a:blip r:embed="rId3"/>
          <a:stretch>
            <a:fillRect/>
          </a:stretch>
        </p:blipFill>
        <p:spPr>
          <a:xfrm>
            <a:off x="10609258" y="1332850"/>
            <a:ext cx="1397000" cy="1587500"/>
          </a:xfrm>
          <a:prstGeom prst="rect">
            <a:avLst/>
          </a:prstGeom>
        </p:spPr>
      </p:pic>
      <p:sp>
        <p:nvSpPr>
          <p:cNvPr id="2" name="Rectangle 1">
            <a:extLst>
              <a:ext uri="{FF2B5EF4-FFF2-40B4-BE49-F238E27FC236}">
                <a16:creationId xmlns:a16="http://schemas.microsoft.com/office/drawing/2014/main" id="{CA002002-8B89-2A45-8ED5-8164C237736A}"/>
              </a:ext>
            </a:extLst>
          </p:cNvPr>
          <p:cNvSpPr/>
          <p:nvPr/>
        </p:nvSpPr>
        <p:spPr>
          <a:xfrm>
            <a:off x="3095612" y="5796155"/>
            <a:ext cx="6092825" cy="1015663"/>
          </a:xfrm>
          <a:prstGeom prst="rect">
            <a:avLst/>
          </a:prstGeom>
        </p:spPr>
        <p:txBody>
          <a:bodyPr>
            <a:spAutoFit/>
          </a:bodyPr>
          <a:lstStyle/>
          <a:p>
            <a:pPr algn="ctr"/>
            <a:r>
              <a:rPr lang="en-US" sz="2000" dirty="0"/>
              <a:t>Limited knowledge on genetic risk factors driving lifelong trajectories of medications used for the prevention of CVD</a:t>
            </a:r>
            <a:endParaRPr lang="en-US" sz="1600" dirty="0"/>
          </a:p>
        </p:txBody>
      </p:sp>
      <p:sp>
        <p:nvSpPr>
          <p:cNvPr id="4" name="TextBox 3">
            <a:extLst>
              <a:ext uri="{FF2B5EF4-FFF2-40B4-BE49-F238E27FC236}">
                <a16:creationId xmlns:a16="http://schemas.microsoft.com/office/drawing/2014/main" id="{FB4147D4-7929-D047-8F4B-11780DD7F5D0}"/>
              </a:ext>
            </a:extLst>
          </p:cNvPr>
          <p:cNvSpPr txBox="1"/>
          <p:nvPr/>
        </p:nvSpPr>
        <p:spPr>
          <a:xfrm>
            <a:off x="0" y="5903893"/>
            <a:ext cx="2712602" cy="954107"/>
          </a:xfrm>
          <a:prstGeom prst="rect">
            <a:avLst/>
          </a:prstGeom>
          <a:noFill/>
        </p:spPr>
        <p:txBody>
          <a:bodyPr wrap="none" rtlCol="0">
            <a:spAutoFit/>
          </a:bodyPr>
          <a:lstStyle/>
          <a:p>
            <a:r>
              <a:rPr lang="en-US" i="1" dirty="0"/>
              <a:t>Note</a:t>
            </a:r>
            <a:r>
              <a:rPr lang="en-US" dirty="0"/>
              <a:t>: </a:t>
            </a:r>
            <a:br>
              <a:rPr lang="en-US" dirty="0"/>
            </a:br>
            <a:r>
              <a:rPr lang="en-US" dirty="0"/>
              <a:t>CVD – Cardiovascular disease</a:t>
            </a:r>
          </a:p>
          <a:p>
            <a:r>
              <a:rPr lang="en-US" dirty="0"/>
              <a:t>T2D – Type 2 diabetes</a:t>
            </a:r>
          </a:p>
          <a:p>
            <a:r>
              <a:rPr lang="en-US" dirty="0"/>
              <a:t>CAD -- Coronary artery disease</a:t>
            </a:r>
          </a:p>
        </p:txBody>
      </p:sp>
      <p:sp>
        <p:nvSpPr>
          <p:cNvPr id="18" name="Rectangle 17">
            <a:extLst>
              <a:ext uri="{FF2B5EF4-FFF2-40B4-BE49-F238E27FC236}">
                <a16:creationId xmlns:a16="http://schemas.microsoft.com/office/drawing/2014/main" id="{B10A9477-3B69-8140-B1B8-1DDE34925B7F}"/>
              </a:ext>
            </a:extLst>
          </p:cNvPr>
          <p:cNvSpPr/>
          <p:nvPr/>
        </p:nvSpPr>
        <p:spPr>
          <a:xfrm>
            <a:off x="7131539" y="4008302"/>
            <a:ext cx="5057286" cy="1200329"/>
          </a:xfrm>
          <a:prstGeom prst="rect">
            <a:avLst/>
          </a:prstGeom>
        </p:spPr>
        <p:txBody>
          <a:bodyPr wrap="square">
            <a:spAutoFit/>
          </a:bodyPr>
          <a:lstStyle/>
          <a:p>
            <a:pPr algn="r"/>
            <a:r>
              <a:rPr lang="en-US" sz="1800" dirty="0"/>
              <a:t>In </a:t>
            </a:r>
            <a:r>
              <a:rPr lang="en-US" sz="1800" dirty="0" err="1"/>
              <a:t>FinnGen</a:t>
            </a:r>
            <a:r>
              <a:rPr lang="en-US" sz="1800" dirty="0"/>
              <a:t>, phenotypically</a:t>
            </a:r>
          </a:p>
          <a:p>
            <a:pPr algn="r"/>
            <a:r>
              <a:rPr lang="en-US" sz="1800" i="1" dirty="0"/>
              <a:t>r</a:t>
            </a:r>
            <a:r>
              <a:rPr lang="en-US" sz="1800" i="1" baseline="30000" dirty="0"/>
              <a:t>2</a:t>
            </a:r>
            <a:r>
              <a:rPr lang="en-US" sz="1800" i="1" dirty="0"/>
              <a:t> </a:t>
            </a:r>
            <a:r>
              <a:rPr lang="en-US" sz="1800" dirty="0"/>
              <a:t>(CAD) to T2D drugs = 0.4021</a:t>
            </a:r>
          </a:p>
          <a:p>
            <a:pPr algn="r"/>
            <a:r>
              <a:rPr lang="en-US" sz="1800" i="1" dirty="0"/>
              <a:t>r</a:t>
            </a:r>
            <a:r>
              <a:rPr lang="en-US" sz="1800" i="1" baseline="30000" dirty="0"/>
              <a:t>2 </a:t>
            </a:r>
            <a:r>
              <a:rPr lang="en-US" sz="1800" dirty="0"/>
              <a:t>(CAD) to Hypertension drugs = 0.7604</a:t>
            </a:r>
          </a:p>
          <a:p>
            <a:pPr algn="r"/>
            <a:r>
              <a:rPr lang="en-US" sz="1800" i="1" dirty="0"/>
              <a:t>r</a:t>
            </a:r>
            <a:r>
              <a:rPr lang="en-US" sz="1800" i="1" baseline="30000" dirty="0"/>
              <a:t>2</a:t>
            </a:r>
            <a:r>
              <a:rPr lang="en-US" sz="1800" i="1" dirty="0"/>
              <a:t> </a:t>
            </a:r>
            <a:r>
              <a:rPr lang="en-US" sz="1800" dirty="0"/>
              <a:t>(CAD) to Hyperlipidemia drugs = 0.8532</a:t>
            </a:r>
          </a:p>
        </p:txBody>
      </p:sp>
      <p:graphicFrame>
        <p:nvGraphicFramePr>
          <p:cNvPr id="6" name="Diagram 5">
            <a:extLst>
              <a:ext uri="{FF2B5EF4-FFF2-40B4-BE49-F238E27FC236}">
                <a16:creationId xmlns:a16="http://schemas.microsoft.com/office/drawing/2014/main" id="{4FCC0789-B9BD-BD45-8ED0-6980EFB9A036}"/>
              </a:ext>
            </a:extLst>
          </p:cNvPr>
          <p:cNvGraphicFramePr/>
          <p:nvPr>
            <p:extLst>
              <p:ext uri="{D42A27DB-BD31-4B8C-83A1-F6EECF244321}">
                <p14:modId xmlns:p14="http://schemas.microsoft.com/office/powerpoint/2010/main" val="4105117711"/>
              </p:ext>
            </p:extLst>
          </p:nvPr>
        </p:nvGraphicFramePr>
        <p:xfrm>
          <a:off x="2731578" y="1361956"/>
          <a:ext cx="6725667" cy="4134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TextBox 8">
            <a:extLst>
              <a:ext uri="{FF2B5EF4-FFF2-40B4-BE49-F238E27FC236}">
                <a16:creationId xmlns:a16="http://schemas.microsoft.com/office/drawing/2014/main" id="{D81FD393-9183-DE48-A812-526F716CDD84}"/>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#22</a:t>
            </a:r>
          </a:p>
        </p:txBody>
      </p:sp>
    </p:spTree>
    <p:extLst>
      <p:ext uri="{BB962C8B-B14F-4D97-AF65-F5344CB8AC3E}">
        <p14:creationId xmlns:p14="http://schemas.microsoft.com/office/powerpoint/2010/main" val="169212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F50DC66B-EEA8-6B4C-AF83-0AC7C4453AD7}"/>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C530B3FE-3D54-164D-8112-E4BD1FCF846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graphicEl>
                                              <a:dgm id="{D88698BD-7B36-6B45-BCAC-EA917F6B311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dgm id="{852FDE46-8753-904D-89CB-9FE0338D68E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14A46D5E-88A0-E44A-8655-42728B1682A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F4A48083-44E6-974C-A9AA-EE7942C2E52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21B28333-D19D-AB48-971F-640FCC202426}"/>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Graphic spid="6"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B2927D-A3D0-CC4E-8EAE-DF599509CD8A}"/>
              </a:ext>
            </a:extLst>
          </p:cNvPr>
          <p:cNvSpPr>
            <a:spLocks noGrp="1"/>
          </p:cNvSpPr>
          <p:nvPr>
            <p:ph type="title"/>
          </p:nvPr>
        </p:nvSpPr>
        <p:spPr/>
        <p:txBody>
          <a:bodyPr/>
          <a:lstStyle/>
          <a:p>
            <a:r>
              <a:rPr lang="en-US" b="1" dirty="0"/>
              <a:t>Objective</a:t>
            </a:r>
          </a:p>
        </p:txBody>
      </p:sp>
      <p:sp>
        <p:nvSpPr>
          <p:cNvPr id="5" name="Text Placeholder 4">
            <a:extLst>
              <a:ext uri="{FF2B5EF4-FFF2-40B4-BE49-F238E27FC236}">
                <a16:creationId xmlns:a16="http://schemas.microsoft.com/office/drawing/2014/main" id="{6255B940-FCB8-4A43-890B-3B52D4D020CE}"/>
              </a:ext>
            </a:extLst>
          </p:cNvPr>
          <p:cNvSpPr>
            <a:spLocks noGrp="1"/>
          </p:cNvSpPr>
          <p:nvPr>
            <p:ph type="body" idx="1"/>
          </p:nvPr>
        </p:nvSpPr>
        <p:spPr/>
        <p:txBody>
          <a:bodyPr/>
          <a:lstStyle/>
          <a:p>
            <a:r>
              <a:rPr lang="en-US" sz="3200" dirty="0">
                <a:solidFill>
                  <a:srgbClr val="2C2E35"/>
                </a:solidFill>
                <a:latin typeface="Arial" panose="020B0604020202020204" pitchFamily="34" charset="0"/>
                <a:cs typeface="Arial" panose="020B0604020202020204" pitchFamily="34" charset="0"/>
              </a:rPr>
              <a:t>To unravel the genetic architecture of medication use trajectories in hyperlipidemia, hypertension, and T2D with CVD risk</a:t>
            </a:r>
            <a:endParaRPr lang="en-US" sz="3200" dirty="0">
              <a:latin typeface="Arial" panose="020B0604020202020204" pitchFamily="34" charset="0"/>
              <a:cs typeface="Arial" panose="020B0604020202020204" pitchFamily="34" charset="0"/>
            </a:endParaRPr>
          </a:p>
        </p:txBody>
      </p:sp>
      <p:pic>
        <p:nvPicPr>
          <p:cNvPr id="8194" name="Picture 2" descr="Tuomo Kiiskinen — University of Helsinki">
            <a:extLst>
              <a:ext uri="{FF2B5EF4-FFF2-40B4-BE49-F238E27FC236}">
                <a16:creationId xmlns:a16="http://schemas.microsoft.com/office/drawing/2014/main" id="{46E32F74-8902-044C-908E-332A7D176A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1014" y="1159989"/>
            <a:ext cx="1922808" cy="23678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8CC512F-8D46-8540-B966-08B16279DCAB}"/>
              </a:ext>
            </a:extLst>
          </p:cNvPr>
          <p:cNvSpPr txBox="1"/>
          <p:nvPr/>
        </p:nvSpPr>
        <p:spPr>
          <a:xfrm>
            <a:off x="9908045" y="3515047"/>
            <a:ext cx="1508746" cy="307777"/>
          </a:xfrm>
          <a:prstGeom prst="rect">
            <a:avLst/>
          </a:prstGeom>
          <a:noFill/>
        </p:spPr>
        <p:txBody>
          <a:bodyPr wrap="none" rtlCol="0">
            <a:spAutoFit/>
          </a:bodyPr>
          <a:lstStyle/>
          <a:p>
            <a:r>
              <a:rPr lang="en-US" dirty="0" err="1"/>
              <a:t>Tuomo</a:t>
            </a:r>
            <a:r>
              <a:rPr lang="en-US" dirty="0"/>
              <a:t> </a:t>
            </a:r>
            <a:r>
              <a:rPr lang="en-US" dirty="0" err="1"/>
              <a:t>Kiiskinen</a:t>
            </a:r>
            <a:endParaRPr lang="en-US" dirty="0"/>
          </a:p>
        </p:txBody>
      </p:sp>
      <p:pic>
        <p:nvPicPr>
          <p:cNvPr id="6" name="Picture 5">
            <a:extLst>
              <a:ext uri="{FF2B5EF4-FFF2-40B4-BE49-F238E27FC236}">
                <a16:creationId xmlns:a16="http://schemas.microsoft.com/office/drawing/2014/main" id="{5CC8CA46-4A02-0F41-BD64-24AFA062501B}"/>
              </a:ext>
            </a:extLst>
          </p:cNvPr>
          <p:cNvPicPr>
            <a:picLocks noChangeAspect="1"/>
          </p:cNvPicPr>
          <p:nvPr/>
        </p:nvPicPr>
        <p:blipFill>
          <a:blip r:embed="rId3"/>
          <a:stretch>
            <a:fillRect/>
          </a:stretch>
        </p:blipFill>
        <p:spPr>
          <a:xfrm>
            <a:off x="10770560" y="5229593"/>
            <a:ext cx="1397000" cy="1587500"/>
          </a:xfrm>
          <a:prstGeom prst="rect">
            <a:avLst/>
          </a:prstGeom>
        </p:spPr>
      </p:pic>
      <p:sp>
        <p:nvSpPr>
          <p:cNvPr id="3" name="TextBox 2">
            <a:extLst>
              <a:ext uri="{FF2B5EF4-FFF2-40B4-BE49-F238E27FC236}">
                <a16:creationId xmlns:a16="http://schemas.microsoft.com/office/drawing/2014/main" id="{066F44E5-16AA-8D4A-9127-63E97576A41C}"/>
              </a:ext>
            </a:extLst>
          </p:cNvPr>
          <p:cNvSpPr txBox="1"/>
          <p:nvPr/>
        </p:nvSpPr>
        <p:spPr>
          <a:xfrm>
            <a:off x="-25878" y="6550223"/>
            <a:ext cx="2920992" cy="307777"/>
          </a:xfrm>
          <a:prstGeom prst="rect">
            <a:avLst/>
          </a:prstGeom>
          <a:noFill/>
        </p:spPr>
        <p:txBody>
          <a:bodyPr wrap="none" rtlCol="0">
            <a:spAutoFit/>
          </a:bodyPr>
          <a:lstStyle/>
          <a:p>
            <a:r>
              <a:rPr lang="en-US" i="1" dirty="0"/>
              <a:t>Submitted to Nature Neuroscience</a:t>
            </a:r>
          </a:p>
        </p:txBody>
      </p:sp>
      <p:sp>
        <p:nvSpPr>
          <p:cNvPr id="8" name="TextBox 7">
            <a:extLst>
              <a:ext uri="{FF2B5EF4-FFF2-40B4-BE49-F238E27FC236}">
                <a16:creationId xmlns:a16="http://schemas.microsoft.com/office/drawing/2014/main" id="{A87FFA18-9F68-474A-B739-96868A9A27A6}"/>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#23</a:t>
            </a:r>
          </a:p>
        </p:txBody>
      </p:sp>
    </p:spTree>
    <p:extLst>
      <p:ext uri="{BB962C8B-B14F-4D97-AF65-F5344CB8AC3E}">
        <p14:creationId xmlns:p14="http://schemas.microsoft.com/office/powerpoint/2010/main" val="2434377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2160-8FEF-FF49-A4CF-29FF8FE538AC}"/>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Analysis Plan</a:t>
            </a:r>
          </a:p>
        </p:txBody>
      </p:sp>
      <p:sp>
        <p:nvSpPr>
          <p:cNvPr id="5" name="Rounded Rectangle 4">
            <a:extLst>
              <a:ext uri="{FF2B5EF4-FFF2-40B4-BE49-F238E27FC236}">
                <a16:creationId xmlns:a16="http://schemas.microsoft.com/office/drawing/2014/main" id="{0EA24FB9-CFB2-524F-B4DB-0D806369A316}"/>
              </a:ext>
            </a:extLst>
          </p:cNvPr>
          <p:cNvSpPr/>
          <p:nvPr/>
        </p:nvSpPr>
        <p:spPr>
          <a:xfrm>
            <a:off x="5907219" y="1424986"/>
            <a:ext cx="6160957" cy="1161012"/>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latin typeface="Arial" panose="020B0604020202020204" pitchFamily="34" charset="0"/>
                <a:cs typeface="Arial" panose="020B0604020202020204" pitchFamily="34" charset="0"/>
              </a:rPr>
              <a:t>Trio of Drug Purchases</a:t>
            </a:r>
            <a:endParaRPr lang="en-US" sz="2000" dirty="0">
              <a:latin typeface="Arial" panose="020B0604020202020204" pitchFamily="34" charset="0"/>
              <a:cs typeface="Arial" panose="020B0604020202020204" pitchFamily="34" charset="0"/>
            </a:endParaRPr>
          </a:p>
          <a:p>
            <a:pPr algn="ctr"/>
            <a:r>
              <a:rPr lang="en-US" sz="2000" dirty="0">
                <a:latin typeface="Arial" panose="020B0604020202020204" pitchFamily="34" charset="0"/>
                <a:cs typeface="Arial" panose="020B0604020202020204" pitchFamily="34" charset="0"/>
              </a:rPr>
              <a:t>218,792 individuals with </a:t>
            </a:r>
            <a:r>
              <a:rPr lang="en-US" sz="2000" dirty="0"/>
              <a:t>3,650,495 </a:t>
            </a:r>
            <a:r>
              <a:rPr lang="en-US" sz="2000" dirty="0">
                <a:latin typeface="Arial" panose="020B0604020202020204" pitchFamily="34" charset="0"/>
                <a:cs typeface="Arial" panose="020B0604020202020204" pitchFamily="34" charset="0"/>
              </a:rPr>
              <a:t>purchases</a:t>
            </a:r>
          </a:p>
          <a:p>
            <a:pPr algn="ctr"/>
            <a:r>
              <a:rPr lang="en-US" sz="2000" dirty="0">
                <a:latin typeface="Arial" panose="020B0604020202020204" pitchFamily="34" charset="0"/>
                <a:ea typeface="Helvetica Neue" panose="02000503000000020004" pitchFamily="2" charset="0"/>
                <a:cs typeface="Arial" panose="020B0604020202020204" pitchFamily="34" charset="0"/>
              </a:rPr>
              <a:t>Years = 1995 to 2017</a:t>
            </a:r>
            <a:endParaRPr lang="en-US" sz="2000" i="1" dirty="0">
              <a:latin typeface="Arial" panose="020B0604020202020204" pitchFamily="34" charset="0"/>
              <a:ea typeface="Helvetica Neue" panose="02000503000000020004" pitchFamily="2" charset="0"/>
              <a:cs typeface="Arial" panose="020B0604020202020204" pitchFamily="34" charset="0"/>
            </a:endParaRPr>
          </a:p>
        </p:txBody>
      </p:sp>
      <p:sp>
        <p:nvSpPr>
          <p:cNvPr id="7" name="Right Arrow 6">
            <a:extLst>
              <a:ext uri="{FF2B5EF4-FFF2-40B4-BE49-F238E27FC236}">
                <a16:creationId xmlns:a16="http://schemas.microsoft.com/office/drawing/2014/main" id="{134884C1-1210-4A4B-8F65-893580D6C799}"/>
              </a:ext>
            </a:extLst>
          </p:cNvPr>
          <p:cNvSpPr/>
          <p:nvPr/>
        </p:nvSpPr>
        <p:spPr>
          <a:xfrm rot="5400000">
            <a:off x="2716588" y="2681152"/>
            <a:ext cx="642043" cy="717466"/>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latin typeface="Arial" panose="020B0604020202020204" pitchFamily="34" charset="0"/>
              <a:cs typeface="Arial" panose="020B0604020202020204" pitchFamily="34" charset="0"/>
            </a:endParaRPr>
          </a:p>
        </p:txBody>
      </p:sp>
      <p:sp>
        <p:nvSpPr>
          <p:cNvPr id="8" name="Right Arrow 7">
            <a:extLst>
              <a:ext uri="{FF2B5EF4-FFF2-40B4-BE49-F238E27FC236}">
                <a16:creationId xmlns:a16="http://schemas.microsoft.com/office/drawing/2014/main" id="{396C5884-9518-974D-9871-8F8AC01D95B2}"/>
              </a:ext>
            </a:extLst>
          </p:cNvPr>
          <p:cNvSpPr/>
          <p:nvPr/>
        </p:nvSpPr>
        <p:spPr>
          <a:xfrm rot="5400000">
            <a:off x="8714020" y="2593391"/>
            <a:ext cx="746334" cy="997278"/>
          </a:xfrm>
          <a:prstGeom prst="right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Arial" panose="020B0604020202020204" pitchFamily="34" charset="0"/>
              <a:cs typeface="Arial" panose="020B0604020202020204" pitchFamily="34" charset="0"/>
            </a:endParaRPr>
          </a:p>
        </p:txBody>
      </p:sp>
      <p:sp>
        <p:nvSpPr>
          <p:cNvPr id="9" name="Rounded Rectangle 8">
            <a:extLst>
              <a:ext uri="{FF2B5EF4-FFF2-40B4-BE49-F238E27FC236}">
                <a16:creationId xmlns:a16="http://schemas.microsoft.com/office/drawing/2014/main" id="{78339795-6B54-AC4A-9CAE-97792FE05EAF}"/>
              </a:ext>
            </a:extLst>
          </p:cNvPr>
          <p:cNvSpPr/>
          <p:nvPr/>
        </p:nvSpPr>
        <p:spPr>
          <a:xfrm>
            <a:off x="3201126" y="3777521"/>
            <a:ext cx="5786572" cy="290267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latin typeface="Arial" panose="020B0604020202020204" pitchFamily="34" charset="0"/>
                <a:cs typeface="Arial" panose="020B0604020202020204" pitchFamily="34" charset="0"/>
              </a:rPr>
              <a:t>Association Analysis</a:t>
            </a:r>
            <a:r>
              <a:rPr lang="en-US" sz="2000" dirty="0">
                <a:latin typeface="Arial" panose="020B0604020202020204" pitchFamily="34" charset="0"/>
                <a:cs typeface="Arial" panose="020B0604020202020204" pitchFamily="34" charset="0"/>
              </a:rPr>
              <a:t> (SAIGE) </a:t>
            </a:r>
          </a:p>
          <a:p>
            <a:pPr algn="ctr"/>
            <a:r>
              <a:rPr lang="en-US" sz="2000" dirty="0">
                <a:latin typeface="Arial" panose="020B0604020202020204" pitchFamily="34" charset="0"/>
                <a:cs typeface="Arial" panose="020B0604020202020204" pitchFamily="34" charset="0"/>
              </a:rPr>
              <a:t>Phenotypes tested adjusting for sex, age, batch, and first 10 PCs: </a:t>
            </a:r>
          </a:p>
          <a:p>
            <a:pPr algn="ctr"/>
            <a:r>
              <a:rPr lang="en-US" sz="2000" dirty="0">
                <a:latin typeface="Arial" panose="020B0604020202020204" pitchFamily="34" charset="0"/>
                <a:cs typeface="Arial" panose="020B0604020202020204" pitchFamily="34" charset="0"/>
              </a:rPr>
              <a:t>Significance threshold: </a:t>
            </a:r>
            <a:r>
              <a:rPr lang="en-US" sz="2000" i="1" dirty="0">
                <a:latin typeface="Arial" panose="020B0604020202020204" pitchFamily="34" charset="0"/>
                <a:cs typeface="Arial" panose="020B0604020202020204" pitchFamily="34" charset="0"/>
              </a:rPr>
              <a:t>p </a:t>
            </a:r>
            <a:r>
              <a:rPr lang="en-US" sz="2000" dirty="0">
                <a:latin typeface="Arial" panose="020B0604020202020204" pitchFamily="34" charset="0"/>
                <a:cs typeface="Arial" panose="020B0604020202020204" pitchFamily="34" charset="0"/>
              </a:rPr>
              <a:t>&lt; 5x10</a:t>
            </a:r>
            <a:r>
              <a:rPr lang="en-US" sz="2000" baseline="30000" dirty="0">
                <a:latin typeface="Arial" panose="020B0604020202020204" pitchFamily="34" charset="0"/>
                <a:cs typeface="Arial" panose="020B0604020202020204" pitchFamily="34" charset="0"/>
              </a:rPr>
              <a:t>-8</a:t>
            </a:r>
            <a:r>
              <a:rPr lang="en-US" sz="2000" b="1" u="sng" baseline="30000" dirty="0">
                <a:latin typeface="Arial" panose="020B0604020202020204" pitchFamily="34" charset="0"/>
                <a:cs typeface="Arial" panose="020B0604020202020204" pitchFamily="34" charset="0"/>
              </a:rPr>
              <a:t> </a:t>
            </a:r>
            <a:endParaRPr lang="en-US" sz="2000" b="1" u="sng" dirty="0">
              <a:latin typeface="Arial" panose="020B0604020202020204" pitchFamily="34" charset="0"/>
              <a:cs typeface="Arial" panose="020B0604020202020204" pitchFamily="34" charset="0"/>
            </a:endParaRPr>
          </a:p>
          <a:p>
            <a:pPr algn="ctr"/>
            <a:r>
              <a:rPr lang="en-US" sz="2000" b="1" u="sng" dirty="0">
                <a:latin typeface="Arial" panose="020B0604020202020204" pitchFamily="34" charset="0"/>
                <a:cs typeface="Arial" panose="020B0604020202020204" pitchFamily="34" charset="0"/>
              </a:rPr>
              <a:t>Fine-mapping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SuSIE</a:t>
            </a:r>
            <a:r>
              <a:rPr lang="en-US" sz="2000" dirty="0">
                <a:latin typeface="Arial" panose="020B0604020202020204" pitchFamily="34" charset="0"/>
                <a:cs typeface="Arial" panose="020B0604020202020204" pitchFamily="34" charset="0"/>
              </a:rPr>
              <a:t>)</a:t>
            </a:r>
          </a:p>
          <a:p>
            <a:pPr algn="ctr"/>
            <a:r>
              <a:rPr lang="en-US" sz="2000" dirty="0"/>
              <a:t>3Mb window (± 1.5Mb), pairwise-r</a:t>
            </a:r>
            <a:r>
              <a:rPr lang="en-US" sz="2000" baseline="30000" dirty="0"/>
              <a:t>2</a:t>
            </a:r>
            <a:r>
              <a:rPr lang="en-US" sz="2000" dirty="0"/>
              <a:t> &gt; 0.5</a:t>
            </a:r>
          </a:p>
          <a:p>
            <a:pPr algn="ctr"/>
            <a:r>
              <a:rPr lang="en-US" sz="2000" b="1" u="sng" dirty="0">
                <a:latin typeface="Arial" panose="020B0604020202020204" pitchFamily="34" charset="0"/>
                <a:cs typeface="Arial" panose="020B0604020202020204" pitchFamily="34" charset="0"/>
              </a:rPr>
              <a:t>Novelty check</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Autoreporting</a:t>
            </a:r>
            <a:r>
              <a:rPr lang="en-US" sz="2000" dirty="0">
                <a:latin typeface="Arial" panose="020B0604020202020204" pitchFamily="34" charset="0"/>
                <a:cs typeface="Arial" panose="020B0604020202020204" pitchFamily="34" charset="0"/>
              </a:rPr>
              <a:t>)</a:t>
            </a:r>
          </a:p>
          <a:p>
            <a:pPr algn="ctr"/>
            <a:r>
              <a:rPr lang="en-US" sz="2000" b="1" u="sng" dirty="0">
                <a:latin typeface="Arial" panose="020B0604020202020204" pitchFamily="34" charset="0"/>
                <a:cs typeface="Arial" panose="020B0604020202020204" pitchFamily="34" charset="0"/>
              </a:rPr>
              <a:t>Computing </a:t>
            </a:r>
            <a:r>
              <a:rPr lang="en-US" sz="2000" b="1" i="1" u="sng" dirty="0" err="1">
                <a:latin typeface="Arial" panose="020B0604020202020204" pitchFamily="34" charset="0"/>
                <a:cs typeface="Arial" panose="020B0604020202020204" pitchFamily="34" charset="0"/>
              </a:rPr>
              <a:t>r</a:t>
            </a:r>
            <a:r>
              <a:rPr lang="en-US" sz="2000" b="1" i="1" u="sng" baseline="-25000" dirty="0" err="1">
                <a:latin typeface="Arial" panose="020B0604020202020204" pitchFamily="34" charset="0"/>
                <a:cs typeface="Arial" panose="020B0604020202020204" pitchFamily="34" charset="0"/>
              </a:rPr>
              <a:t>g</a:t>
            </a:r>
            <a:r>
              <a:rPr lang="en-US" sz="2000" dirty="0">
                <a:latin typeface="Arial" panose="020B0604020202020204" pitchFamily="34" charset="0"/>
                <a:cs typeface="Arial" panose="020B0604020202020204" pitchFamily="34" charset="0"/>
              </a:rPr>
              <a:t> (LD Score Regression)</a:t>
            </a:r>
          </a:p>
        </p:txBody>
      </p:sp>
      <p:sp>
        <p:nvSpPr>
          <p:cNvPr id="10" name="Rounded Rectangle 9">
            <a:extLst>
              <a:ext uri="{FF2B5EF4-FFF2-40B4-BE49-F238E27FC236}">
                <a16:creationId xmlns:a16="http://schemas.microsoft.com/office/drawing/2014/main" id="{D509A511-48B8-DB49-9F3B-F90FF5421136}"/>
              </a:ext>
            </a:extLst>
          </p:cNvPr>
          <p:cNvSpPr/>
          <p:nvPr/>
        </p:nvSpPr>
        <p:spPr>
          <a:xfrm>
            <a:off x="973953" y="1320799"/>
            <a:ext cx="4307369" cy="133951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dirty="0">
                <a:latin typeface="Arial" panose="020B0604020202020204" pitchFamily="34" charset="0"/>
                <a:cs typeface="Arial" panose="020B0604020202020204" pitchFamily="34" charset="0"/>
              </a:rPr>
              <a:t>Genotyped and Imputed</a:t>
            </a:r>
            <a:r>
              <a:rPr lang="en-US" sz="2000" dirty="0">
                <a:latin typeface="Arial" panose="020B0604020202020204" pitchFamily="34" charset="0"/>
                <a:cs typeface="Arial" panose="020B0604020202020204" pitchFamily="34" charset="0"/>
              </a:rPr>
              <a:t>:</a:t>
            </a:r>
          </a:p>
          <a:p>
            <a:pPr algn="ctr"/>
            <a:r>
              <a:rPr lang="en-US" sz="2000" dirty="0">
                <a:latin typeface="Arial" panose="020B0604020202020204" pitchFamily="34" charset="0"/>
                <a:cs typeface="Arial" panose="020B0604020202020204" pitchFamily="34" charset="0"/>
              </a:rPr>
              <a:t>Total markers: 16,962,023</a:t>
            </a:r>
          </a:p>
        </p:txBody>
      </p:sp>
      <p:sp>
        <p:nvSpPr>
          <p:cNvPr id="3" name="TextBox 2">
            <a:extLst>
              <a:ext uri="{FF2B5EF4-FFF2-40B4-BE49-F238E27FC236}">
                <a16:creationId xmlns:a16="http://schemas.microsoft.com/office/drawing/2014/main" id="{54A7A7BE-037F-EF4D-B05C-11ACC4FF93B4}"/>
              </a:ext>
            </a:extLst>
          </p:cNvPr>
          <p:cNvSpPr txBox="1"/>
          <p:nvPr/>
        </p:nvSpPr>
        <p:spPr>
          <a:xfrm>
            <a:off x="9585826" y="6549656"/>
            <a:ext cx="2281394" cy="307777"/>
          </a:xfrm>
          <a:prstGeom prst="rect">
            <a:avLst/>
          </a:prstGeom>
          <a:noFill/>
        </p:spPr>
        <p:txBody>
          <a:bodyPr wrap="none" rtlCol="0">
            <a:spAutoFit/>
          </a:bodyPr>
          <a:lstStyle/>
          <a:p>
            <a:r>
              <a:rPr lang="en-US" i="1" dirty="0"/>
              <a:t>There’s more in the paper!</a:t>
            </a:r>
          </a:p>
        </p:txBody>
      </p:sp>
      <p:sp>
        <p:nvSpPr>
          <p:cNvPr id="12" name="TextBox 11">
            <a:extLst>
              <a:ext uri="{FF2B5EF4-FFF2-40B4-BE49-F238E27FC236}">
                <a16:creationId xmlns:a16="http://schemas.microsoft.com/office/drawing/2014/main" id="{8FFE0D99-F738-7248-9B80-8EA7279B25D2}"/>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#24</a:t>
            </a:r>
          </a:p>
        </p:txBody>
      </p:sp>
    </p:spTree>
    <p:extLst>
      <p:ext uri="{BB962C8B-B14F-4D97-AF65-F5344CB8AC3E}">
        <p14:creationId xmlns:p14="http://schemas.microsoft.com/office/powerpoint/2010/main" val="245361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B1C76-1901-FD44-B64D-54798CA48258}"/>
              </a:ext>
            </a:extLst>
          </p:cNvPr>
          <p:cNvSpPr>
            <a:spLocks noGrp="1"/>
          </p:cNvSpPr>
          <p:nvPr>
            <p:ph type="title"/>
          </p:nvPr>
        </p:nvSpPr>
        <p:spPr/>
        <p:txBody>
          <a:bodyPr/>
          <a:lstStyle/>
          <a:p>
            <a:r>
              <a:rPr lang="en-US" b="1" dirty="0"/>
              <a:t>Drug purchase vs no-purchase</a:t>
            </a:r>
          </a:p>
        </p:txBody>
      </p:sp>
      <p:pic>
        <p:nvPicPr>
          <p:cNvPr id="1026" name="Picture 2" descr="Purchase Order Software | Procurify">
            <a:extLst>
              <a:ext uri="{FF2B5EF4-FFF2-40B4-BE49-F238E27FC236}">
                <a16:creationId xmlns:a16="http://schemas.microsoft.com/office/drawing/2014/main" id="{7C2724ED-3219-794D-B81A-FACFE70FE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4592" y="2142853"/>
            <a:ext cx="1575707" cy="157570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7FB6FB3-BBE3-7B48-A721-592B101B1521}"/>
              </a:ext>
            </a:extLst>
          </p:cNvPr>
          <p:cNvGrpSpPr/>
          <p:nvPr/>
        </p:nvGrpSpPr>
        <p:grpSpPr>
          <a:xfrm>
            <a:off x="7812994" y="2020388"/>
            <a:ext cx="1926772" cy="1820636"/>
            <a:chOff x="7812994" y="1730828"/>
            <a:chExt cx="1926772" cy="1820636"/>
          </a:xfrm>
        </p:grpSpPr>
        <p:pic>
          <p:nvPicPr>
            <p:cNvPr id="5" name="Picture 2" descr="Purchase Order Software | Procurify">
              <a:extLst>
                <a:ext uri="{FF2B5EF4-FFF2-40B4-BE49-F238E27FC236}">
                  <a16:creationId xmlns:a16="http://schemas.microsoft.com/office/drawing/2014/main" id="{ED3E8E25-4136-034B-BCFA-48E8B4129B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527" y="1853293"/>
              <a:ext cx="1575707" cy="1575707"/>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a:extLst>
                <a:ext uri="{FF2B5EF4-FFF2-40B4-BE49-F238E27FC236}">
                  <a16:creationId xmlns:a16="http://schemas.microsoft.com/office/drawing/2014/main" id="{2B3FE91F-584B-A94F-9913-FD68C07817CB}"/>
                </a:ext>
              </a:extLst>
            </p:cNvPr>
            <p:cNvSpPr/>
            <p:nvPr/>
          </p:nvSpPr>
          <p:spPr>
            <a:xfrm>
              <a:off x="7812994" y="1730828"/>
              <a:ext cx="1926772" cy="1820636"/>
            </a:xfrm>
            <a:prstGeom prst="noSmoking">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9" name="Rectangle 8">
            <a:extLst>
              <a:ext uri="{FF2B5EF4-FFF2-40B4-BE49-F238E27FC236}">
                <a16:creationId xmlns:a16="http://schemas.microsoft.com/office/drawing/2014/main" id="{F5595D6B-0691-C248-96F4-E6FC665741A2}"/>
              </a:ext>
            </a:extLst>
          </p:cNvPr>
          <p:cNvSpPr/>
          <p:nvPr/>
        </p:nvSpPr>
        <p:spPr>
          <a:xfrm>
            <a:off x="1430198" y="4300277"/>
            <a:ext cx="4256953" cy="1569660"/>
          </a:xfrm>
          <a:prstGeom prst="rect">
            <a:avLst/>
          </a:prstGeom>
        </p:spPr>
        <p:txBody>
          <a:bodyPr wrap="square">
            <a:spAutoFit/>
          </a:bodyPr>
          <a:lstStyle/>
          <a:p>
            <a:r>
              <a:rPr lang="en-US" sz="2400" b="1" dirty="0" err="1"/>
              <a:t>N</a:t>
            </a:r>
            <a:r>
              <a:rPr lang="en-US" sz="2400" baseline="-25000" dirty="0" err="1"/>
              <a:t>Hyperlipidemia</a:t>
            </a:r>
            <a:r>
              <a:rPr lang="en-US" sz="2400" baseline="-25000" dirty="0"/>
              <a:t> </a:t>
            </a:r>
            <a:r>
              <a:rPr lang="en-US" sz="2400" dirty="0"/>
              <a:t>= 77,439</a:t>
            </a:r>
          </a:p>
          <a:p>
            <a:r>
              <a:rPr lang="en-US" sz="2400" b="1" dirty="0" err="1"/>
              <a:t>N</a:t>
            </a:r>
            <a:r>
              <a:rPr lang="en-US" sz="2400" baseline="-25000" dirty="0" err="1"/>
              <a:t>Hypertension</a:t>
            </a:r>
            <a:r>
              <a:rPr lang="en-US" sz="2400" baseline="-25000" dirty="0"/>
              <a:t> </a:t>
            </a:r>
            <a:r>
              <a:rPr lang="en-US" sz="2400" dirty="0"/>
              <a:t>= 121,491</a:t>
            </a:r>
          </a:p>
          <a:p>
            <a:endParaRPr lang="en-US" sz="2400" dirty="0"/>
          </a:p>
          <a:p>
            <a:r>
              <a:rPr lang="en-US" sz="2400" b="1" dirty="0"/>
              <a:t>N</a:t>
            </a:r>
            <a:r>
              <a:rPr lang="en-US" sz="2400" baseline="-25000" dirty="0"/>
              <a:t>T2D </a:t>
            </a:r>
            <a:r>
              <a:rPr lang="en-US" sz="2400" dirty="0"/>
              <a:t>= 31,223</a:t>
            </a:r>
          </a:p>
        </p:txBody>
      </p:sp>
      <p:sp>
        <p:nvSpPr>
          <p:cNvPr id="10" name="TextBox 9">
            <a:extLst>
              <a:ext uri="{FF2B5EF4-FFF2-40B4-BE49-F238E27FC236}">
                <a16:creationId xmlns:a16="http://schemas.microsoft.com/office/drawing/2014/main" id="{5A6D9C24-80EC-6D46-9F97-5EADF21C0AA9}"/>
              </a:ext>
            </a:extLst>
          </p:cNvPr>
          <p:cNvSpPr txBox="1"/>
          <p:nvPr/>
        </p:nvSpPr>
        <p:spPr>
          <a:xfrm>
            <a:off x="5572874" y="2707411"/>
            <a:ext cx="867545" cy="707886"/>
          </a:xfrm>
          <a:prstGeom prst="rect">
            <a:avLst/>
          </a:prstGeom>
          <a:noFill/>
        </p:spPr>
        <p:txBody>
          <a:bodyPr wrap="none" rtlCol="0">
            <a:spAutoFit/>
          </a:bodyPr>
          <a:lstStyle/>
          <a:p>
            <a:r>
              <a:rPr lang="en-US" sz="4000" b="1" dirty="0"/>
              <a:t>VS</a:t>
            </a:r>
          </a:p>
        </p:txBody>
      </p:sp>
      <p:sp>
        <p:nvSpPr>
          <p:cNvPr id="12" name="TextBox 11">
            <a:extLst>
              <a:ext uri="{FF2B5EF4-FFF2-40B4-BE49-F238E27FC236}">
                <a16:creationId xmlns:a16="http://schemas.microsoft.com/office/drawing/2014/main" id="{3AF50546-5FDE-2948-B01F-2FE622C00278}"/>
              </a:ext>
            </a:extLst>
          </p:cNvPr>
          <p:cNvSpPr txBox="1"/>
          <p:nvPr/>
        </p:nvSpPr>
        <p:spPr>
          <a:xfrm>
            <a:off x="4983502" y="1120710"/>
            <a:ext cx="1882247" cy="954107"/>
          </a:xfrm>
          <a:prstGeom prst="rect">
            <a:avLst/>
          </a:prstGeom>
          <a:noFill/>
        </p:spPr>
        <p:txBody>
          <a:bodyPr wrap="none" rtlCol="0">
            <a:spAutoFit/>
          </a:bodyPr>
          <a:lstStyle/>
          <a:p>
            <a:pPr algn="ctr"/>
            <a:r>
              <a:rPr lang="en-US" sz="2800" dirty="0"/>
              <a:t>Trait type: </a:t>
            </a:r>
          </a:p>
          <a:p>
            <a:pPr algn="ctr"/>
            <a:r>
              <a:rPr lang="en-US" sz="2800" dirty="0"/>
              <a:t>Binary</a:t>
            </a:r>
          </a:p>
        </p:txBody>
      </p:sp>
      <p:sp>
        <p:nvSpPr>
          <p:cNvPr id="13" name="TextBox 12">
            <a:extLst>
              <a:ext uri="{FF2B5EF4-FFF2-40B4-BE49-F238E27FC236}">
                <a16:creationId xmlns:a16="http://schemas.microsoft.com/office/drawing/2014/main" id="{D21AFF4F-FD34-E340-BF83-300D54434DE8}"/>
              </a:ext>
            </a:extLst>
          </p:cNvPr>
          <p:cNvSpPr txBox="1"/>
          <p:nvPr/>
        </p:nvSpPr>
        <p:spPr>
          <a:xfrm>
            <a:off x="1633753" y="3930945"/>
            <a:ext cx="2954655" cy="369332"/>
          </a:xfrm>
          <a:prstGeom prst="rect">
            <a:avLst/>
          </a:prstGeom>
          <a:noFill/>
        </p:spPr>
        <p:txBody>
          <a:bodyPr wrap="none" rtlCol="0">
            <a:spAutoFit/>
          </a:bodyPr>
          <a:lstStyle/>
          <a:p>
            <a:r>
              <a:rPr lang="en-US" sz="1800" i="1" dirty="0"/>
              <a:t>Minimum of ONE purchase</a:t>
            </a:r>
          </a:p>
        </p:txBody>
      </p:sp>
      <p:sp>
        <p:nvSpPr>
          <p:cNvPr id="15" name="TextBox 14">
            <a:extLst>
              <a:ext uri="{FF2B5EF4-FFF2-40B4-BE49-F238E27FC236}">
                <a16:creationId xmlns:a16="http://schemas.microsoft.com/office/drawing/2014/main" id="{ABA47A6B-29AA-2E4B-B52B-B57EC7749BC7}"/>
              </a:ext>
            </a:extLst>
          </p:cNvPr>
          <p:cNvSpPr txBox="1"/>
          <p:nvPr/>
        </p:nvSpPr>
        <p:spPr>
          <a:xfrm>
            <a:off x="6798915" y="3930945"/>
            <a:ext cx="3352200" cy="369332"/>
          </a:xfrm>
          <a:prstGeom prst="rect">
            <a:avLst/>
          </a:prstGeom>
          <a:noFill/>
        </p:spPr>
        <p:txBody>
          <a:bodyPr wrap="none" rtlCol="0">
            <a:spAutoFit/>
          </a:bodyPr>
          <a:lstStyle/>
          <a:p>
            <a:r>
              <a:rPr lang="en-US" sz="1800" i="1" dirty="0"/>
              <a:t>NO / ZERO record of purchase</a:t>
            </a:r>
          </a:p>
        </p:txBody>
      </p:sp>
      <p:sp>
        <p:nvSpPr>
          <p:cNvPr id="14" name="TextBox 13">
            <a:extLst>
              <a:ext uri="{FF2B5EF4-FFF2-40B4-BE49-F238E27FC236}">
                <a16:creationId xmlns:a16="http://schemas.microsoft.com/office/drawing/2014/main" id="{BA57AC51-068B-E443-9EE7-A1E5DAB1604A}"/>
              </a:ext>
            </a:extLst>
          </p:cNvPr>
          <p:cNvSpPr txBox="1"/>
          <p:nvPr/>
        </p:nvSpPr>
        <p:spPr>
          <a:xfrm>
            <a:off x="163147" y="5915987"/>
            <a:ext cx="11862543" cy="892552"/>
          </a:xfrm>
          <a:prstGeom prst="rect">
            <a:avLst/>
          </a:prstGeom>
          <a:noFill/>
        </p:spPr>
        <p:txBody>
          <a:bodyPr wrap="none" rtlCol="0">
            <a:spAutoFit/>
          </a:bodyPr>
          <a:lstStyle/>
          <a:p>
            <a:pPr algn="ctr"/>
            <a:r>
              <a:rPr lang="en-US" sz="2400" u="sng" dirty="0"/>
              <a:t>Question</a:t>
            </a:r>
            <a:r>
              <a:rPr lang="en-US" sz="2400" dirty="0"/>
              <a:t>: </a:t>
            </a:r>
          </a:p>
          <a:p>
            <a:pPr algn="ctr"/>
            <a:r>
              <a:rPr lang="en-US" sz="2800" i="1" dirty="0"/>
              <a:t>Are there genetic differences observed with the purchase of these drugs? </a:t>
            </a:r>
          </a:p>
        </p:txBody>
      </p:sp>
      <p:sp>
        <p:nvSpPr>
          <p:cNvPr id="16" name="Rectangle 15">
            <a:extLst>
              <a:ext uri="{FF2B5EF4-FFF2-40B4-BE49-F238E27FC236}">
                <a16:creationId xmlns:a16="http://schemas.microsoft.com/office/drawing/2014/main" id="{A766306B-9E44-0441-9FDA-06FCA0C60044}"/>
              </a:ext>
            </a:extLst>
          </p:cNvPr>
          <p:cNvSpPr/>
          <p:nvPr/>
        </p:nvSpPr>
        <p:spPr>
          <a:xfrm>
            <a:off x="4375831" y="2307301"/>
            <a:ext cx="3403497" cy="400110"/>
          </a:xfrm>
          <a:prstGeom prst="rect">
            <a:avLst/>
          </a:prstGeom>
        </p:spPr>
        <p:txBody>
          <a:bodyPr wrap="none">
            <a:spAutoFit/>
          </a:bodyPr>
          <a:lstStyle/>
          <a:p>
            <a:pPr algn="ctr"/>
            <a:r>
              <a:rPr lang="en-US" sz="2000" dirty="0"/>
              <a:t>Purchaser vs non-purchaser</a:t>
            </a:r>
          </a:p>
        </p:txBody>
      </p:sp>
      <p:sp>
        <p:nvSpPr>
          <p:cNvPr id="17" name="Rectangle 16">
            <a:extLst>
              <a:ext uri="{FF2B5EF4-FFF2-40B4-BE49-F238E27FC236}">
                <a16:creationId xmlns:a16="http://schemas.microsoft.com/office/drawing/2014/main" id="{C2B4838F-8CBB-8348-92B4-56E072794A80}"/>
              </a:ext>
            </a:extLst>
          </p:cNvPr>
          <p:cNvSpPr/>
          <p:nvPr/>
        </p:nvSpPr>
        <p:spPr>
          <a:xfrm>
            <a:off x="6798915" y="4222895"/>
            <a:ext cx="4256953" cy="1569660"/>
          </a:xfrm>
          <a:prstGeom prst="rect">
            <a:avLst/>
          </a:prstGeom>
        </p:spPr>
        <p:txBody>
          <a:bodyPr wrap="square">
            <a:spAutoFit/>
          </a:bodyPr>
          <a:lstStyle/>
          <a:p>
            <a:r>
              <a:rPr lang="en-US" sz="2400" b="1" dirty="0" err="1"/>
              <a:t>N</a:t>
            </a:r>
            <a:r>
              <a:rPr lang="en-US" sz="2400" baseline="-25000" dirty="0" err="1"/>
              <a:t>non</a:t>
            </a:r>
            <a:r>
              <a:rPr lang="en-US" sz="2400" baseline="-25000" dirty="0"/>
              <a:t>-hyperlipidemia </a:t>
            </a:r>
            <a:r>
              <a:rPr lang="en-US" sz="2400" dirty="0"/>
              <a:t>= 116,494</a:t>
            </a:r>
          </a:p>
          <a:p>
            <a:r>
              <a:rPr lang="en-US" sz="2400" b="1" dirty="0" err="1"/>
              <a:t>N</a:t>
            </a:r>
            <a:r>
              <a:rPr lang="en-US" sz="2400" baseline="-25000" dirty="0" err="1"/>
              <a:t>non</a:t>
            </a:r>
            <a:r>
              <a:rPr lang="en-US" sz="2400" baseline="-25000" dirty="0"/>
              <a:t>-hypertension </a:t>
            </a:r>
            <a:r>
              <a:rPr lang="en-US" sz="2400" dirty="0"/>
              <a:t>= 72,442</a:t>
            </a:r>
          </a:p>
          <a:p>
            <a:endParaRPr lang="en-US" sz="2400" b="1" dirty="0"/>
          </a:p>
          <a:p>
            <a:r>
              <a:rPr lang="en-US" sz="2400" b="1" dirty="0"/>
              <a:t>N</a:t>
            </a:r>
            <a:r>
              <a:rPr lang="en-US" sz="2400" baseline="-25000" dirty="0"/>
              <a:t>non-T2D </a:t>
            </a:r>
            <a:r>
              <a:rPr lang="en-US" sz="2400" dirty="0"/>
              <a:t>= 162,710</a:t>
            </a:r>
          </a:p>
        </p:txBody>
      </p:sp>
      <p:pic>
        <p:nvPicPr>
          <p:cNvPr id="18" name="Picture 17">
            <a:extLst>
              <a:ext uri="{FF2B5EF4-FFF2-40B4-BE49-F238E27FC236}">
                <a16:creationId xmlns:a16="http://schemas.microsoft.com/office/drawing/2014/main" id="{A7C361A8-F96D-EC4B-BEBC-7144D7D87D44}"/>
              </a:ext>
            </a:extLst>
          </p:cNvPr>
          <p:cNvPicPr>
            <a:picLocks noChangeAspect="1"/>
          </p:cNvPicPr>
          <p:nvPr/>
        </p:nvPicPr>
        <p:blipFill>
          <a:blip r:embed="rId4"/>
          <a:stretch>
            <a:fillRect/>
          </a:stretch>
        </p:blipFill>
        <p:spPr>
          <a:xfrm>
            <a:off x="10716954" y="1273111"/>
            <a:ext cx="1397000" cy="1587500"/>
          </a:xfrm>
          <a:prstGeom prst="rect">
            <a:avLst/>
          </a:prstGeom>
        </p:spPr>
      </p:pic>
      <p:sp>
        <p:nvSpPr>
          <p:cNvPr id="19" name="Rectangle 18">
            <a:extLst>
              <a:ext uri="{FF2B5EF4-FFF2-40B4-BE49-F238E27FC236}">
                <a16:creationId xmlns:a16="http://schemas.microsoft.com/office/drawing/2014/main" id="{F3897B31-46D5-604E-8508-936F1CF278C7}"/>
              </a:ext>
            </a:extLst>
          </p:cNvPr>
          <p:cNvSpPr/>
          <p:nvPr/>
        </p:nvSpPr>
        <p:spPr>
          <a:xfrm>
            <a:off x="3527460" y="3896004"/>
            <a:ext cx="4256953" cy="1938992"/>
          </a:xfrm>
          <a:prstGeom prst="rect">
            <a:avLst/>
          </a:prstGeom>
        </p:spPr>
        <p:txBody>
          <a:bodyPr wrap="square">
            <a:spAutoFit/>
          </a:bodyPr>
          <a:lstStyle/>
          <a:p>
            <a:pPr algn="ctr"/>
            <a:r>
              <a:rPr lang="en-US" sz="2400" b="1" u="sng" dirty="0"/>
              <a:t>ATC Codes</a:t>
            </a:r>
          </a:p>
          <a:p>
            <a:pPr algn="ctr"/>
            <a:r>
              <a:rPr lang="en-US" sz="2400" dirty="0"/>
              <a:t>C10</a:t>
            </a:r>
          </a:p>
          <a:p>
            <a:pPr algn="ctr"/>
            <a:r>
              <a:rPr lang="en-US" sz="2400" dirty="0"/>
              <a:t>C02, C03,</a:t>
            </a:r>
          </a:p>
          <a:p>
            <a:pPr algn="ctr"/>
            <a:r>
              <a:rPr lang="en-US" sz="2400" dirty="0"/>
              <a:t>C07, C08, C09</a:t>
            </a:r>
            <a:endParaRPr lang="en-US" sz="2400" dirty="0">
              <a:latin typeface="Times New Roman" panose="02020603050405020304" pitchFamily="18" charset="0"/>
              <a:ea typeface="Times New Roman" panose="02020603050405020304" pitchFamily="18" charset="0"/>
            </a:endParaRPr>
          </a:p>
          <a:p>
            <a:pPr algn="ctr"/>
            <a:r>
              <a:rPr lang="en-US" sz="2400" dirty="0"/>
              <a:t>A10B</a:t>
            </a:r>
          </a:p>
        </p:txBody>
      </p:sp>
      <p:sp>
        <p:nvSpPr>
          <p:cNvPr id="20" name="TextBox 19">
            <a:extLst>
              <a:ext uri="{FF2B5EF4-FFF2-40B4-BE49-F238E27FC236}">
                <a16:creationId xmlns:a16="http://schemas.microsoft.com/office/drawing/2014/main" id="{00FB40DA-E5C0-4F43-8DE2-E25A5CAA0A11}"/>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#25</a:t>
            </a:r>
          </a:p>
        </p:txBody>
      </p:sp>
    </p:spTree>
    <p:extLst>
      <p:ext uri="{BB962C8B-B14F-4D97-AF65-F5344CB8AC3E}">
        <p14:creationId xmlns:p14="http://schemas.microsoft.com/office/powerpoint/2010/main" val="41140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5" grpId="0"/>
      <p:bldP spid="14" grpId="0"/>
      <p:bldP spid="16" grpId="0"/>
      <p:bldP spid="17"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29D77-FEC0-9848-87A2-B4876841E674}"/>
              </a:ext>
            </a:extLst>
          </p:cNvPr>
          <p:cNvSpPr>
            <a:spLocks noGrp="1"/>
          </p:cNvSpPr>
          <p:nvPr>
            <p:ph type="title"/>
          </p:nvPr>
        </p:nvSpPr>
        <p:spPr>
          <a:xfrm>
            <a:off x="844331" y="19535"/>
            <a:ext cx="10500165" cy="1143000"/>
          </a:xfrm>
        </p:spPr>
        <p:txBody>
          <a:bodyPr/>
          <a:lstStyle/>
          <a:p>
            <a:r>
              <a:rPr lang="en-US" b="1" dirty="0"/>
              <a:t>Binary Associations of the Trio drug purchases </a:t>
            </a:r>
            <a:br>
              <a:rPr lang="en-US" b="1" dirty="0"/>
            </a:br>
            <a:r>
              <a:rPr lang="en-US" sz="2400" b="1" dirty="0"/>
              <a:t>(</a:t>
            </a:r>
            <a:r>
              <a:rPr lang="en-US" sz="2400" b="1" i="1" dirty="0"/>
              <a:t>within 1.5 Mb</a:t>
            </a:r>
            <a:r>
              <a:rPr lang="en-US" sz="2400" b="1" dirty="0"/>
              <a:t>)</a:t>
            </a:r>
            <a:endParaRPr lang="en-US" b="1" dirty="0"/>
          </a:p>
        </p:txBody>
      </p:sp>
      <p:pic>
        <p:nvPicPr>
          <p:cNvPr id="4100" name="Picture 4" descr="People | Human Disease Genetics | University of Helsinki">
            <a:extLst>
              <a:ext uri="{FF2B5EF4-FFF2-40B4-BE49-F238E27FC236}">
                <a16:creationId xmlns:a16="http://schemas.microsoft.com/office/drawing/2014/main" id="{42A42F86-FE37-6341-8516-CBDF282D21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27" r="38246"/>
          <a:stretch/>
        </p:blipFill>
        <p:spPr bwMode="auto">
          <a:xfrm>
            <a:off x="10937947" y="5332954"/>
            <a:ext cx="935665" cy="105619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AA31BC2-A992-4847-92E1-D9B719BE90DB}"/>
              </a:ext>
            </a:extLst>
          </p:cNvPr>
          <p:cNvSpPr txBox="1"/>
          <p:nvPr/>
        </p:nvSpPr>
        <p:spPr>
          <a:xfrm>
            <a:off x="10585314" y="6432244"/>
            <a:ext cx="1518364" cy="307777"/>
          </a:xfrm>
          <a:prstGeom prst="rect">
            <a:avLst/>
          </a:prstGeom>
          <a:noFill/>
        </p:spPr>
        <p:txBody>
          <a:bodyPr wrap="none" rtlCol="0">
            <a:spAutoFit/>
          </a:bodyPr>
          <a:lstStyle/>
          <a:p>
            <a:r>
              <a:rPr lang="en-US" dirty="0" err="1"/>
              <a:t>Juha</a:t>
            </a:r>
            <a:r>
              <a:rPr lang="en-US" dirty="0"/>
              <a:t> Karjalainen</a:t>
            </a:r>
          </a:p>
        </p:txBody>
      </p:sp>
      <p:grpSp>
        <p:nvGrpSpPr>
          <p:cNvPr id="4" name="Group 3">
            <a:extLst>
              <a:ext uri="{FF2B5EF4-FFF2-40B4-BE49-F238E27FC236}">
                <a16:creationId xmlns:a16="http://schemas.microsoft.com/office/drawing/2014/main" id="{B38220FF-8753-7040-8498-10C0F7A457E7}"/>
              </a:ext>
            </a:extLst>
          </p:cNvPr>
          <p:cNvGrpSpPr/>
          <p:nvPr/>
        </p:nvGrpSpPr>
        <p:grpSpPr>
          <a:xfrm>
            <a:off x="0" y="1111647"/>
            <a:ext cx="5010912" cy="2743143"/>
            <a:chOff x="0" y="1111647"/>
            <a:chExt cx="5010912" cy="2743143"/>
          </a:xfrm>
        </p:grpSpPr>
        <p:grpSp>
          <p:nvGrpSpPr>
            <p:cNvPr id="10" name="Group 9">
              <a:extLst>
                <a:ext uri="{FF2B5EF4-FFF2-40B4-BE49-F238E27FC236}">
                  <a16:creationId xmlns:a16="http://schemas.microsoft.com/office/drawing/2014/main" id="{679564AF-9286-8D47-8290-B582D7D27D8C}"/>
                </a:ext>
              </a:extLst>
            </p:cNvPr>
            <p:cNvGrpSpPr/>
            <p:nvPr/>
          </p:nvGrpSpPr>
          <p:grpSpPr>
            <a:xfrm>
              <a:off x="0" y="1111647"/>
              <a:ext cx="5010912" cy="2743143"/>
              <a:chOff x="0" y="1111647"/>
              <a:chExt cx="5010912" cy="2743143"/>
            </a:xfrm>
          </p:grpSpPr>
          <p:pic>
            <p:nvPicPr>
              <p:cNvPr id="4098" name="Picture 2">
                <a:extLst>
                  <a:ext uri="{FF2B5EF4-FFF2-40B4-BE49-F238E27FC236}">
                    <a16:creationId xmlns:a16="http://schemas.microsoft.com/office/drawing/2014/main" id="{03423B4F-EA2C-F64D-945F-86C3101CD0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11647"/>
                <a:ext cx="5010912" cy="27431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6690DF-8361-9442-8C1E-0959C3DC0838}"/>
                  </a:ext>
                </a:extLst>
              </p:cNvPr>
              <p:cNvSpPr txBox="1"/>
              <p:nvPr/>
            </p:nvSpPr>
            <p:spPr>
              <a:xfrm>
                <a:off x="1259762" y="1199080"/>
                <a:ext cx="2491388" cy="338554"/>
              </a:xfrm>
              <a:prstGeom prst="rect">
                <a:avLst/>
              </a:prstGeom>
              <a:noFill/>
            </p:spPr>
            <p:txBody>
              <a:bodyPr wrap="none" rtlCol="0">
                <a:spAutoFit/>
              </a:bodyPr>
              <a:lstStyle/>
              <a:p>
                <a:r>
                  <a:rPr lang="en-US" sz="1600" b="1" dirty="0"/>
                  <a:t>Hyperlipidemia (91 loci)</a:t>
                </a:r>
              </a:p>
            </p:txBody>
          </p:sp>
        </p:grpSp>
        <p:sp>
          <p:nvSpPr>
            <p:cNvPr id="3" name="TextBox 2">
              <a:extLst>
                <a:ext uri="{FF2B5EF4-FFF2-40B4-BE49-F238E27FC236}">
                  <a16:creationId xmlns:a16="http://schemas.microsoft.com/office/drawing/2014/main" id="{3B6F9B21-0145-1949-ABCF-205350B5BF64}"/>
                </a:ext>
              </a:extLst>
            </p:cNvPr>
            <p:cNvSpPr txBox="1"/>
            <p:nvPr/>
          </p:nvSpPr>
          <p:spPr>
            <a:xfrm>
              <a:off x="1683327" y="1454506"/>
              <a:ext cx="1619354" cy="307777"/>
            </a:xfrm>
            <a:prstGeom prst="rect">
              <a:avLst/>
            </a:prstGeom>
            <a:noFill/>
          </p:spPr>
          <p:txBody>
            <a:bodyPr wrap="none" rtlCol="0">
              <a:spAutoFit/>
            </a:bodyPr>
            <a:lstStyle/>
            <a:p>
              <a:r>
                <a:rPr lang="en-US" dirty="0" err="1"/>
                <a:t>N</a:t>
              </a:r>
              <a:r>
                <a:rPr lang="en-US" baseline="-25000" dirty="0" err="1"/>
                <a:t>purchases</a:t>
              </a:r>
              <a:r>
                <a:rPr lang="en-US" dirty="0"/>
                <a:t> = 77,439</a:t>
              </a:r>
            </a:p>
          </p:txBody>
        </p:sp>
      </p:grpSp>
      <p:grpSp>
        <p:nvGrpSpPr>
          <p:cNvPr id="8" name="Group 7">
            <a:extLst>
              <a:ext uri="{FF2B5EF4-FFF2-40B4-BE49-F238E27FC236}">
                <a16:creationId xmlns:a16="http://schemas.microsoft.com/office/drawing/2014/main" id="{FAFF76D4-ABA8-534A-869D-4F339634F997}"/>
              </a:ext>
            </a:extLst>
          </p:cNvPr>
          <p:cNvGrpSpPr/>
          <p:nvPr/>
        </p:nvGrpSpPr>
        <p:grpSpPr>
          <a:xfrm>
            <a:off x="6437111" y="1083703"/>
            <a:ext cx="4968669" cy="2743200"/>
            <a:chOff x="6437111" y="1083703"/>
            <a:chExt cx="4968669" cy="2743200"/>
          </a:xfrm>
        </p:grpSpPr>
        <p:grpSp>
          <p:nvGrpSpPr>
            <p:cNvPr id="11" name="Group 10">
              <a:extLst>
                <a:ext uri="{FF2B5EF4-FFF2-40B4-BE49-F238E27FC236}">
                  <a16:creationId xmlns:a16="http://schemas.microsoft.com/office/drawing/2014/main" id="{9E1BB917-E594-9748-AFFC-385DB9AE1AD2}"/>
                </a:ext>
              </a:extLst>
            </p:cNvPr>
            <p:cNvGrpSpPr/>
            <p:nvPr/>
          </p:nvGrpSpPr>
          <p:grpSpPr>
            <a:xfrm>
              <a:off x="6437111" y="1083703"/>
              <a:ext cx="4968669" cy="2743200"/>
              <a:chOff x="6437111" y="1083703"/>
              <a:chExt cx="4968669" cy="2743200"/>
            </a:xfrm>
          </p:grpSpPr>
          <p:pic>
            <p:nvPicPr>
              <p:cNvPr id="6" name="Picture 2">
                <a:extLst>
                  <a:ext uri="{FF2B5EF4-FFF2-40B4-BE49-F238E27FC236}">
                    <a16:creationId xmlns:a16="http://schemas.microsoft.com/office/drawing/2014/main" id="{FF067EAD-22DE-A642-B166-218E899380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7111" y="1083703"/>
                <a:ext cx="4968669" cy="2743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B43A640-A114-D44B-8458-1AA078D33506}"/>
                  </a:ext>
                </a:extLst>
              </p:cNvPr>
              <p:cNvSpPr txBox="1"/>
              <p:nvPr/>
            </p:nvSpPr>
            <p:spPr>
              <a:xfrm>
                <a:off x="8166893" y="1151523"/>
                <a:ext cx="2443298" cy="338554"/>
              </a:xfrm>
              <a:prstGeom prst="rect">
                <a:avLst/>
              </a:prstGeom>
              <a:noFill/>
            </p:spPr>
            <p:txBody>
              <a:bodyPr wrap="none" rtlCol="0">
                <a:spAutoFit/>
              </a:bodyPr>
              <a:lstStyle/>
              <a:p>
                <a:r>
                  <a:rPr lang="en-US" sz="1600" b="1" dirty="0"/>
                  <a:t>Hypertension (145 loci)</a:t>
                </a:r>
              </a:p>
            </p:txBody>
          </p:sp>
        </p:grpSp>
        <p:sp>
          <p:nvSpPr>
            <p:cNvPr id="17" name="TextBox 16">
              <a:extLst>
                <a:ext uri="{FF2B5EF4-FFF2-40B4-BE49-F238E27FC236}">
                  <a16:creationId xmlns:a16="http://schemas.microsoft.com/office/drawing/2014/main" id="{8E8B20A1-19EC-7843-846B-9D9BC8A913BF}"/>
                </a:ext>
              </a:extLst>
            </p:cNvPr>
            <p:cNvSpPr txBox="1"/>
            <p:nvPr/>
          </p:nvSpPr>
          <p:spPr>
            <a:xfrm>
              <a:off x="8891451" y="1379285"/>
              <a:ext cx="1718740" cy="307777"/>
            </a:xfrm>
            <a:prstGeom prst="rect">
              <a:avLst/>
            </a:prstGeom>
            <a:noFill/>
          </p:spPr>
          <p:txBody>
            <a:bodyPr wrap="none" rtlCol="0">
              <a:spAutoFit/>
            </a:bodyPr>
            <a:lstStyle/>
            <a:p>
              <a:r>
                <a:rPr lang="en-US" dirty="0" err="1"/>
                <a:t>N</a:t>
              </a:r>
              <a:r>
                <a:rPr lang="en-US" baseline="-25000" dirty="0" err="1"/>
                <a:t>purchases</a:t>
              </a:r>
              <a:r>
                <a:rPr lang="en-US" dirty="0"/>
                <a:t> = 121,491</a:t>
              </a:r>
            </a:p>
          </p:txBody>
        </p:sp>
      </p:grpSp>
      <p:grpSp>
        <p:nvGrpSpPr>
          <p:cNvPr id="9" name="Group 8">
            <a:extLst>
              <a:ext uri="{FF2B5EF4-FFF2-40B4-BE49-F238E27FC236}">
                <a16:creationId xmlns:a16="http://schemas.microsoft.com/office/drawing/2014/main" id="{D309ABCA-4EEF-9D4E-BB6B-EE00C6433B3A}"/>
              </a:ext>
            </a:extLst>
          </p:cNvPr>
          <p:cNvGrpSpPr/>
          <p:nvPr/>
        </p:nvGrpSpPr>
        <p:grpSpPr>
          <a:xfrm>
            <a:off x="3552801" y="3949904"/>
            <a:ext cx="5083221" cy="2743200"/>
            <a:chOff x="3552801" y="3949904"/>
            <a:chExt cx="5083221" cy="2743200"/>
          </a:xfrm>
        </p:grpSpPr>
        <p:grpSp>
          <p:nvGrpSpPr>
            <p:cNvPr id="13" name="Group 12">
              <a:extLst>
                <a:ext uri="{FF2B5EF4-FFF2-40B4-BE49-F238E27FC236}">
                  <a16:creationId xmlns:a16="http://schemas.microsoft.com/office/drawing/2014/main" id="{633646AE-5A63-394F-9F2E-F8735D759F4F}"/>
                </a:ext>
              </a:extLst>
            </p:cNvPr>
            <p:cNvGrpSpPr/>
            <p:nvPr/>
          </p:nvGrpSpPr>
          <p:grpSpPr>
            <a:xfrm>
              <a:off x="3552801" y="3949904"/>
              <a:ext cx="5083221" cy="2743200"/>
              <a:chOff x="3552801" y="3949904"/>
              <a:chExt cx="5083221" cy="2743200"/>
            </a:xfrm>
          </p:grpSpPr>
          <p:pic>
            <p:nvPicPr>
              <p:cNvPr id="7" name="Picture 2">
                <a:extLst>
                  <a:ext uri="{FF2B5EF4-FFF2-40B4-BE49-F238E27FC236}">
                    <a16:creationId xmlns:a16="http://schemas.microsoft.com/office/drawing/2014/main" id="{1BE74AF5-8015-EA48-AC7D-A05BC66693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2801" y="3949904"/>
                <a:ext cx="5083221" cy="2743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FE07E25-B999-5748-8CED-12BC592B84E2}"/>
                  </a:ext>
                </a:extLst>
              </p:cNvPr>
              <p:cNvSpPr txBox="1"/>
              <p:nvPr/>
            </p:nvSpPr>
            <p:spPr>
              <a:xfrm>
                <a:off x="3782803" y="4065716"/>
                <a:ext cx="1406154" cy="338554"/>
              </a:xfrm>
              <a:prstGeom prst="rect">
                <a:avLst/>
              </a:prstGeom>
              <a:noFill/>
            </p:spPr>
            <p:txBody>
              <a:bodyPr wrap="none" rtlCol="0">
                <a:spAutoFit/>
              </a:bodyPr>
              <a:lstStyle/>
              <a:p>
                <a:r>
                  <a:rPr lang="en-US" sz="1600" b="1" dirty="0"/>
                  <a:t>T2D (67 loci)</a:t>
                </a:r>
              </a:p>
            </p:txBody>
          </p:sp>
        </p:grpSp>
        <p:sp>
          <p:nvSpPr>
            <p:cNvPr id="18" name="TextBox 17">
              <a:extLst>
                <a:ext uri="{FF2B5EF4-FFF2-40B4-BE49-F238E27FC236}">
                  <a16:creationId xmlns:a16="http://schemas.microsoft.com/office/drawing/2014/main" id="{66C0BFB3-253D-F74D-B2A2-4D45769D19A3}"/>
                </a:ext>
              </a:extLst>
            </p:cNvPr>
            <p:cNvSpPr txBox="1"/>
            <p:nvPr/>
          </p:nvSpPr>
          <p:spPr>
            <a:xfrm>
              <a:off x="3799605" y="4345495"/>
              <a:ext cx="1619354" cy="307777"/>
            </a:xfrm>
            <a:prstGeom prst="rect">
              <a:avLst/>
            </a:prstGeom>
            <a:noFill/>
          </p:spPr>
          <p:txBody>
            <a:bodyPr wrap="none" rtlCol="0">
              <a:spAutoFit/>
            </a:bodyPr>
            <a:lstStyle/>
            <a:p>
              <a:r>
                <a:rPr lang="en-US" dirty="0" err="1"/>
                <a:t>N</a:t>
              </a:r>
              <a:r>
                <a:rPr lang="en-US" baseline="-25000" dirty="0" err="1"/>
                <a:t>purchases</a:t>
              </a:r>
              <a:r>
                <a:rPr lang="en-US" dirty="0"/>
                <a:t> = 31,223</a:t>
              </a:r>
            </a:p>
          </p:txBody>
        </p:sp>
      </p:grpSp>
      <p:sp>
        <p:nvSpPr>
          <p:cNvPr id="20" name="TextBox 19">
            <a:extLst>
              <a:ext uri="{FF2B5EF4-FFF2-40B4-BE49-F238E27FC236}">
                <a16:creationId xmlns:a16="http://schemas.microsoft.com/office/drawing/2014/main" id="{A8F10DEF-307F-E846-8C63-A19B7ACA22FD}"/>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#26</a:t>
            </a:r>
          </a:p>
        </p:txBody>
      </p:sp>
    </p:spTree>
    <p:extLst>
      <p:ext uri="{BB962C8B-B14F-4D97-AF65-F5344CB8AC3E}">
        <p14:creationId xmlns:p14="http://schemas.microsoft.com/office/powerpoint/2010/main" val="267813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E381F-12FE-ED4C-8ACD-18621947D936}"/>
              </a:ext>
            </a:extLst>
          </p:cNvPr>
          <p:cNvSpPr>
            <a:spLocks noGrp="1"/>
          </p:cNvSpPr>
          <p:nvPr>
            <p:ph type="title"/>
          </p:nvPr>
        </p:nvSpPr>
        <p:spPr/>
        <p:txBody>
          <a:bodyPr/>
          <a:lstStyle/>
          <a:p>
            <a:r>
              <a:rPr lang="en-US" dirty="0"/>
              <a:t>Most of these signals were previously reported for the underlying CVD risk factor being the indication of the medication use (&gt;85.2% )</a:t>
            </a:r>
          </a:p>
        </p:txBody>
      </p:sp>
      <p:sp>
        <p:nvSpPr>
          <p:cNvPr id="3" name="Text Placeholder 2">
            <a:extLst>
              <a:ext uri="{FF2B5EF4-FFF2-40B4-BE49-F238E27FC236}">
                <a16:creationId xmlns:a16="http://schemas.microsoft.com/office/drawing/2014/main" id="{7D55B3C1-2831-874D-AB6A-66312D20E09E}"/>
              </a:ext>
            </a:extLst>
          </p:cNvPr>
          <p:cNvSpPr>
            <a:spLocks noGrp="1"/>
          </p:cNvSpPr>
          <p:nvPr>
            <p:ph type="body" idx="1"/>
          </p:nvPr>
        </p:nvSpPr>
        <p:spPr/>
        <p:txBody>
          <a:bodyPr/>
          <a:lstStyle/>
          <a:p>
            <a:pPr algn="ctr"/>
            <a:r>
              <a:rPr lang="en-US" sz="2000" u="sng" dirty="0"/>
              <a:t>Question</a:t>
            </a:r>
            <a:r>
              <a:rPr lang="en-US" sz="2000" dirty="0"/>
              <a:t>: </a:t>
            </a:r>
          </a:p>
          <a:p>
            <a:pPr algn="ctr"/>
            <a:r>
              <a:rPr lang="en-US" i="1" dirty="0"/>
              <a:t>Are there shared genetic correlative impacts between drug purchases and CVD risks? </a:t>
            </a:r>
          </a:p>
          <a:p>
            <a:endParaRPr lang="en-US" dirty="0"/>
          </a:p>
        </p:txBody>
      </p:sp>
      <p:pic>
        <p:nvPicPr>
          <p:cNvPr id="4" name="Picture 3">
            <a:extLst>
              <a:ext uri="{FF2B5EF4-FFF2-40B4-BE49-F238E27FC236}">
                <a16:creationId xmlns:a16="http://schemas.microsoft.com/office/drawing/2014/main" id="{21A91C5F-4506-C748-835F-9C828F950011}"/>
              </a:ext>
            </a:extLst>
          </p:cNvPr>
          <p:cNvPicPr>
            <a:picLocks noChangeAspect="1"/>
          </p:cNvPicPr>
          <p:nvPr/>
        </p:nvPicPr>
        <p:blipFill>
          <a:blip r:embed="rId2"/>
          <a:stretch>
            <a:fillRect/>
          </a:stretch>
        </p:blipFill>
        <p:spPr>
          <a:xfrm>
            <a:off x="10770560" y="5229593"/>
            <a:ext cx="1397000" cy="1587500"/>
          </a:xfrm>
          <a:prstGeom prst="rect">
            <a:avLst/>
          </a:prstGeom>
        </p:spPr>
      </p:pic>
      <p:sp>
        <p:nvSpPr>
          <p:cNvPr id="5" name="TextBox 4">
            <a:extLst>
              <a:ext uri="{FF2B5EF4-FFF2-40B4-BE49-F238E27FC236}">
                <a16:creationId xmlns:a16="http://schemas.microsoft.com/office/drawing/2014/main" id="{82018FBF-EC1F-694A-B68B-17652F85C21C}"/>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#27</a:t>
            </a:r>
          </a:p>
        </p:txBody>
      </p:sp>
    </p:spTree>
    <p:extLst>
      <p:ext uri="{BB962C8B-B14F-4D97-AF65-F5344CB8AC3E}">
        <p14:creationId xmlns:p14="http://schemas.microsoft.com/office/powerpoint/2010/main" val="162652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8D5B-F903-E241-898D-ED86DBD79AAD}"/>
              </a:ext>
            </a:extLst>
          </p:cNvPr>
          <p:cNvSpPr>
            <a:spLocks noGrp="1"/>
          </p:cNvSpPr>
          <p:nvPr>
            <p:ph type="title"/>
          </p:nvPr>
        </p:nvSpPr>
        <p:spPr/>
        <p:txBody>
          <a:bodyPr/>
          <a:lstStyle/>
          <a:p>
            <a:r>
              <a:rPr lang="en-US" b="1" dirty="0" err="1"/>
              <a:t>r</a:t>
            </a:r>
            <a:r>
              <a:rPr lang="en-US" b="1" baseline="-25000" dirty="0" err="1"/>
              <a:t>g</a:t>
            </a:r>
            <a:r>
              <a:rPr lang="en-US" b="1" baseline="-25000" dirty="0"/>
              <a:t> </a:t>
            </a:r>
            <a:r>
              <a:rPr lang="en-US" b="1" dirty="0"/>
              <a:t>between CVD Traits and Drug Purchase </a:t>
            </a:r>
          </a:p>
        </p:txBody>
      </p:sp>
      <p:sp>
        <p:nvSpPr>
          <p:cNvPr id="3" name="Text Placeholder 2">
            <a:extLst>
              <a:ext uri="{FF2B5EF4-FFF2-40B4-BE49-F238E27FC236}">
                <a16:creationId xmlns:a16="http://schemas.microsoft.com/office/drawing/2014/main" id="{51E360A6-4105-324E-83B4-929815B95282}"/>
              </a:ext>
            </a:extLst>
          </p:cNvPr>
          <p:cNvSpPr>
            <a:spLocks noGrp="1"/>
          </p:cNvSpPr>
          <p:nvPr>
            <p:ph type="body" idx="1"/>
          </p:nvPr>
        </p:nvSpPr>
        <p:spPr/>
        <p:txBody>
          <a:bodyPr/>
          <a:lstStyle/>
          <a:p>
            <a:endParaRPr lang="en-US" dirty="0"/>
          </a:p>
        </p:txBody>
      </p:sp>
      <p:pic>
        <p:nvPicPr>
          <p:cNvPr id="7170" name="Picture 2">
            <a:extLst>
              <a:ext uri="{FF2B5EF4-FFF2-40B4-BE49-F238E27FC236}">
                <a16:creationId xmlns:a16="http://schemas.microsoft.com/office/drawing/2014/main" id="{1A0539E5-4387-3044-B4CB-F3B7F3B5A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7912" y="1066800"/>
            <a:ext cx="7493000" cy="579120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8D88DEB2-E10F-7540-86EC-5FAC9861BB41}"/>
              </a:ext>
            </a:extLst>
          </p:cNvPr>
          <p:cNvGrpSpPr/>
          <p:nvPr/>
        </p:nvGrpSpPr>
        <p:grpSpPr>
          <a:xfrm>
            <a:off x="0" y="1320800"/>
            <a:ext cx="1547218" cy="1551219"/>
            <a:chOff x="0" y="1320800"/>
            <a:chExt cx="1547218" cy="1551219"/>
          </a:xfrm>
        </p:grpSpPr>
        <p:pic>
          <p:nvPicPr>
            <p:cNvPr id="7172" name="Picture 4" descr="Masahiro Kanai (@masakanai) | Twitter">
              <a:extLst>
                <a:ext uri="{FF2B5EF4-FFF2-40B4-BE49-F238E27FC236}">
                  <a16:creationId xmlns:a16="http://schemas.microsoft.com/office/drawing/2014/main" id="{8CA8E7B5-E33F-094C-88FD-43FD5861E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489" y="1320800"/>
              <a:ext cx="988422" cy="9884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2C0985-B602-C94C-822B-C03BBD205971}"/>
                </a:ext>
              </a:extLst>
            </p:cNvPr>
            <p:cNvSpPr txBox="1"/>
            <p:nvPr/>
          </p:nvSpPr>
          <p:spPr>
            <a:xfrm>
              <a:off x="0" y="2348799"/>
              <a:ext cx="1547218" cy="523220"/>
            </a:xfrm>
            <a:prstGeom prst="rect">
              <a:avLst/>
            </a:prstGeom>
            <a:noFill/>
          </p:spPr>
          <p:txBody>
            <a:bodyPr wrap="none" rtlCol="0">
              <a:spAutoFit/>
            </a:bodyPr>
            <a:lstStyle/>
            <a:p>
              <a:r>
                <a:rPr lang="en-US" dirty="0"/>
                <a:t>Masa Kanai</a:t>
              </a:r>
            </a:p>
            <a:p>
              <a:r>
                <a:rPr lang="en-US" dirty="0"/>
                <a:t>THE </a:t>
              </a:r>
              <a:r>
                <a:rPr lang="en-US" dirty="0" err="1"/>
                <a:t>FineMapper</a:t>
              </a:r>
              <a:endParaRPr lang="en-US" dirty="0"/>
            </a:p>
          </p:txBody>
        </p:sp>
      </p:grpSp>
      <p:grpSp>
        <p:nvGrpSpPr>
          <p:cNvPr id="8" name="Group 7">
            <a:extLst>
              <a:ext uri="{FF2B5EF4-FFF2-40B4-BE49-F238E27FC236}">
                <a16:creationId xmlns:a16="http://schemas.microsoft.com/office/drawing/2014/main" id="{A0B96A8E-4D9A-F647-ABFF-D35AF9D7545D}"/>
              </a:ext>
            </a:extLst>
          </p:cNvPr>
          <p:cNvGrpSpPr/>
          <p:nvPr/>
        </p:nvGrpSpPr>
        <p:grpSpPr>
          <a:xfrm>
            <a:off x="10927022" y="5083583"/>
            <a:ext cx="1284368" cy="1755539"/>
            <a:chOff x="10927022" y="5083583"/>
            <a:chExt cx="1284368" cy="1755539"/>
          </a:xfrm>
        </p:grpSpPr>
        <p:pic>
          <p:nvPicPr>
            <p:cNvPr id="7174" name="Picture 6" descr="People | Complex Disease Genetics | University of Helsinki">
              <a:extLst>
                <a:ext uri="{FF2B5EF4-FFF2-40B4-BE49-F238E27FC236}">
                  <a16:creationId xmlns:a16="http://schemas.microsoft.com/office/drawing/2014/main" id="{6743D972-5279-2A49-A724-24284368A4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752" r="18048"/>
            <a:stretch/>
          </p:blipFill>
          <p:spPr bwMode="auto">
            <a:xfrm>
              <a:off x="10927022" y="5083583"/>
              <a:ext cx="1148316" cy="13934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5FDEA7C-732D-FD47-8E04-EDBEA879F17F}"/>
                </a:ext>
              </a:extLst>
            </p:cNvPr>
            <p:cNvSpPr txBox="1"/>
            <p:nvPr/>
          </p:nvSpPr>
          <p:spPr>
            <a:xfrm>
              <a:off x="10930270" y="6531345"/>
              <a:ext cx="1281120" cy="307777"/>
            </a:xfrm>
            <a:prstGeom prst="rect">
              <a:avLst/>
            </a:prstGeom>
            <a:noFill/>
          </p:spPr>
          <p:txBody>
            <a:bodyPr wrap="none" rtlCol="0">
              <a:spAutoFit/>
            </a:bodyPr>
            <a:lstStyle/>
            <a:p>
              <a:r>
                <a:rPr lang="en-US" dirty="0" err="1"/>
                <a:t>Pyry</a:t>
              </a:r>
              <a:r>
                <a:rPr lang="en-US" dirty="0"/>
                <a:t> </a:t>
              </a:r>
              <a:r>
                <a:rPr lang="en-US" dirty="0" err="1"/>
                <a:t>Helkkula</a:t>
              </a:r>
              <a:endParaRPr lang="en-US" dirty="0"/>
            </a:p>
          </p:txBody>
        </p:sp>
      </p:grpSp>
      <p:pic>
        <p:nvPicPr>
          <p:cNvPr id="10" name="Picture 9">
            <a:extLst>
              <a:ext uri="{FF2B5EF4-FFF2-40B4-BE49-F238E27FC236}">
                <a16:creationId xmlns:a16="http://schemas.microsoft.com/office/drawing/2014/main" id="{4FFAA407-9B03-C349-BFA4-76D82378FFC3}"/>
              </a:ext>
            </a:extLst>
          </p:cNvPr>
          <p:cNvPicPr>
            <a:picLocks noChangeAspect="1"/>
          </p:cNvPicPr>
          <p:nvPr/>
        </p:nvPicPr>
        <p:blipFill>
          <a:blip r:embed="rId6"/>
          <a:stretch>
            <a:fillRect/>
          </a:stretch>
        </p:blipFill>
        <p:spPr>
          <a:xfrm>
            <a:off x="10791825" y="1320800"/>
            <a:ext cx="1397000" cy="1587500"/>
          </a:xfrm>
          <a:prstGeom prst="rect">
            <a:avLst/>
          </a:prstGeom>
        </p:spPr>
      </p:pic>
      <p:sp>
        <p:nvSpPr>
          <p:cNvPr id="4" name="Rectangle 3">
            <a:extLst>
              <a:ext uri="{FF2B5EF4-FFF2-40B4-BE49-F238E27FC236}">
                <a16:creationId xmlns:a16="http://schemas.microsoft.com/office/drawing/2014/main" id="{11E264BD-0BCC-1846-88A2-4CD683E7C9DE}"/>
              </a:ext>
            </a:extLst>
          </p:cNvPr>
          <p:cNvSpPr/>
          <p:nvPr/>
        </p:nvSpPr>
        <p:spPr>
          <a:xfrm>
            <a:off x="3235569" y="1066800"/>
            <a:ext cx="5955323" cy="937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52486B6-1BFD-EE45-92F7-749D012F19CC}"/>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#28</a:t>
            </a:r>
          </a:p>
        </p:txBody>
      </p:sp>
    </p:spTree>
    <p:extLst>
      <p:ext uri="{BB962C8B-B14F-4D97-AF65-F5344CB8AC3E}">
        <p14:creationId xmlns:p14="http://schemas.microsoft.com/office/powerpoint/2010/main" val="275816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a:extLst>
              <a:ext uri="{FF2B5EF4-FFF2-40B4-BE49-F238E27FC236}">
                <a16:creationId xmlns:a16="http://schemas.microsoft.com/office/drawing/2014/main" id="{D4F84D59-F062-4293-9760-9A174F99D9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83192"/>
            <a:ext cx="8241741" cy="467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2" name="Title 1">
            <a:extLst>
              <a:ext uri="{FF2B5EF4-FFF2-40B4-BE49-F238E27FC236}">
                <a16:creationId xmlns:a16="http://schemas.microsoft.com/office/drawing/2014/main" id="{F5BAE512-3918-4295-8A85-19A9460B2A54}"/>
              </a:ext>
            </a:extLst>
          </p:cNvPr>
          <p:cNvSpPr>
            <a:spLocks noGrp="1"/>
          </p:cNvSpPr>
          <p:nvPr>
            <p:ph type="title"/>
          </p:nvPr>
        </p:nvSpPr>
        <p:spPr/>
        <p:txBody>
          <a:bodyPr/>
          <a:lstStyle/>
          <a:p>
            <a:r>
              <a:rPr lang="fi-FI" altLang="fi-FI" sz="4000" b="1" dirty="0" err="1"/>
              <a:t>Why</a:t>
            </a:r>
            <a:r>
              <a:rPr lang="fi-FI" altLang="fi-FI" sz="4000" b="1" dirty="0"/>
              <a:t> Finland? </a:t>
            </a:r>
          </a:p>
        </p:txBody>
      </p:sp>
      <p:sp>
        <p:nvSpPr>
          <p:cNvPr id="74755" name="Content Placeholder 2">
            <a:extLst>
              <a:ext uri="{FF2B5EF4-FFF2-40B4-BE49-F238E27FC236}">
                <a16:creationId xmlns:a16="http://schemas.microsoft.com/office/drawing/2014/main" id="{B6137EA1-2921-418B-958F-CAAC93400560}"/>
              </a:ext>
            </a:extLst>
          </p:cNvPr>
          <p:cNvSpPr>
            <a:spLocks noGrp="1"/>
          </p:cNvSpPr>
          <p:nvPr>
            <p:ph type="body" idx="1"/>
          </p:nvPr>
        </p:nvSpPr>
        <p:spPr>
          <a:xfrm>
            <a:off x="8241741" y="3538510"/>
            <a:ext cx="4369249" cy="4350204"/>
          </a:xfrm>
        </p:spPr>
        <p:txBody>
          <a:bodyPr/>
          <a:lstStyle/>
          <a:p>
            <a:pPr marL="457063" lvl="1" indent="0">
              <a:lnSpc>
                <a:spcPct val="150000"/>
              </a:lnSpc>
              <a:buNone/>
            </a:pPr>
            <a:r>
              <a:rPr lang="en-US" altLang="fi-FI" sz="1400">
                <a:latin typeface="Avenir Next"/>
                <a:ea typeface="Avenir Next"/>
                <a:cs typeface="Avenir Next"/>
              </a:rPr>
              <a:t>Countries with Biobanks</a:t>
            </a:r>
          </a:p>
          <a:p>
            <a:pPr marL="457063" lvl="1" indent="0">
              <a:lnSpc>
                <a:spcPct val="150000"/>
              </a:lnSpc>
              <a:buNone/>
            </a:pPr>
            <a:r>
              <a:rPr lang="en-US" altLang="fi-FI" sz="1400">
                <a:latin typeface="Avenir Next"/>
                <a:ea typeface="Avenir Next"/>
                <a:cs typeface="Avenir Next"/>
              </a:rPr>
              <a:t>Universal Healthcare</a:t>
            </a:r>
          </a:p>
          <a:p>
            <a:pPr marL="457063" lvl="1" indent="0">
              <a:lnSpc>
                <a:spcPct val="150000"/>
              </a:lnSpc>
              <a:buNone/>
            </a:pPr>
            <a:r>
              <a:rPr lang="en-US" altLang="fi-FI" sz="1400">
                <a:latin typeface="Avenir Next"/>
                <a:ea typeface="Avenir Next"/>
                <a:cs typeface="Avenir Next"/>
              </a:rPr>
              <a:t>Unique personal identity code</a:t>
            </a:r>
          </a:p>
          <a:p>
            <a:pPr marL="457063" lvl="1" indent="0">
              <a:lnSpc>
                <a:spcPct val="150000"/>
              </a:lnSpc>
              <a:buNone/>
            </a:pPr>
            <a:r>
              <a:rPr lang="en-US" altLang="fi-FI" sz="1400">
                <a:latin typeface="Avenir Next"/>
                <a:ea typeface="Avenir Next"/>
                <a:cs typeface="Avenir Next"/>
              </a:rPr>
              <a:t>Isolated population</a:t>
            </a:r>
          </a:p>
          <a:p>
            <a:pPr marL="457063" lvl="1" indent="0">
              <a:lnSpc>
                <a:spcPct val="150000"/>
              </a:lnSpc>
              <a:buNone/>
            </a:pPr>
            <a:r>
              <a:rPr lang="en-US" altLang="fi-FI" sz="1400">
                <a:latin typeface="Avenir Next"/>
                <a:ea typeface="Avenir Next"/>
                <a:cs typeface="Avenir Next"/>
              </a:rPr>
              <a:t>Recalling made easy </a:t>
            </a:r>
          </a:p>
          <a:p>
            <a:pPr marL="457063" lvl="1" indent="0">
              <a:lnSpc>
                <a:spcPct val="150000"/>
              </a:lnSpc>
              <a:buNone/>
            </a:pPr>
            <a:r>
              <a:rPr lang="en-US" altLang="fi-FI" sz="1200">
                <a:latin typeface="Avenir Next"/>
                <a:ea typeface="Avenir Next"/>
                <a:cs typeface="Avenir Next"/>
              </a:rPr>
              <a:t>(biobank act + social security number)</a:t>
            </a:r>
          </a:p>
        </p:txBody>
      </p:sp>
      <p:sp>
        <p:nvSpPr>
          <p:cNvPr id="8" name="Rectangle 7">
            <a:extLst>
              <a:ext uri="{FF2B5EF4-FFF2-40B4-BE49-F238E27FC236}">
                <a16:creationId xmlns:a16="http://schemas.microsoft.com/office/drawing/2014/main" id="{8E9BF124-B2DB-4971-A7D4-1B40EF21D0B9}"/>
              </a:ext>
            </a:extLst>
          </p:cNvPr>
          <p:cNvSpPr/>
          <p:nvPr/>
        </p:nvSpPr>
        <p:spPr>
          <a:xfrm>
            <a:off x="8382991" y="3616276"/>
            <a:ext cx="261870" cy="261870"/>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9" name="Rectangle 8">
            <a:extLst>
              <a:ext uri="{FF2B5EF4-FFF2-40B4-BE49-F238E27FC236}">
                <a16:creationId xmlns:a16="http://schemas.microsoft.com/office/drawing/2014/main" id="{CC2A6DA3-5CFB-4EC8-BA13-699A72BF7794}"/>
              </a:ext>
            </a:extLst>
          </p:cNvPr>
          <p:cNvSpPr/>
          <p:nvPr/>
        </p:nvSpPr>
        <p:spPr>
          <a:xfrm>
            <a:off x="8382991" y="3992416"/>
            <a:ext cx="261870" cy="260282"/>
          </a:xfrm>
          <a:prstGeom prst="rect">
            <a:avLst/>
          </a:prstGeom>
          <a:no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0" name="Rectangle 9">
            <a:extLst>
              <a:ext uri="{FF2B5EF4-FFF2-40B4-BE49-F238E27FC236}">
                <a16:creationId xmlns:a16="http://schemas.microsoft.com/office/drawing/2014/main" id="{F555BDD1-DCCE-4B58-AD14-72AAB81921A6}"/>
              </a:ext>
            </a:extLst>
          </p:cNvPr>
          <p:cNvSpPr/>
          <p:nvPr/>
        </p:nvSpPr>
        <p:spPr>
          <a:xfrm>
            <a:off x="8382991" y="4366969"/>
            <a:ext cx="261870" cy="261869"/>
          </a:xfrm>
          <a:prstGeom prst="rect">
            <a:avLst/>
          </a:prstGeom>
          <a:no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1" name="Rectangle 10">
            <a:extLst>
              <a:ext uri="{FF2B5EF4-FFF2-40B4-BE49-F238E27FC236}">
                <a16:creationId xmlns:a16="http://schemas.microsoft.com/office/drawing/2014/main" id="{5B1112E0-9A8B-460A-BBCF-A47CBB595178}"/>
              </a:ext>
            </a:extLst>
          </p:cNvPr>
          <p:cNvSpPr/>
          <p:nvPr/>
        </p:nvSpPr>
        <p:spPr>
          <a:xfrm>
            <a:off x="8382991" y="4751044"/>
            <a:ext cx="261870" cy="288850"/>
          </a:xfrm>
          <a:prstGeom prst="rect">
            <a:avLst/>
          </a:prstGeom>
          <a:no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2" name="Rectangle 11">
            <a:extLst>
              <a:ext uri="{FF2B5EF4-FFF2-40B4-BE49-F238E27FC236}">
                <a16:creationId xmlns:a16="http://schemas.microsoft.com/office/drawing/2014/main" id="{5AADFABC-A976-44DA-A89F-6000B603EA48}"/>
              </a:ext>
            </a:extLst>
          </p:cNvPr>
          <p:cNvSpPr/>
          <p:nvPr/>
        </p:nvSpPr>
        <p:spPr>
          <a:xfrm>
            <a:off x="8382991" y="5128771"/>
            <a:ext cx="261870" cy="287262"/>
          </a:xfrm>
          <a:prstGeom prst="rect">
            <a:avLst/>
          </a:prstGeom>
          <a:no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3" name="Content Placeholder 2">
            <a:extLst>
              <a:ext uri="{FF2B5EF4-FFF2-40B4-BE49-F238E27FC236}">
                <a16:creationId xmlns:a16="http://schemas.microsoft.com/office/drawing/2014/main" id="{C7EB9B6E-B308-41E1-AC3D-12547819D446}"/>
              </a:ext>
            </a:extLst>
          </p:cNvPr>
          <p:cNvSpPr txBox="1">
            <a:spLocks/>
          </p:cNvSpPr>
          <p:nvPr/>
        </p:nvSpPr>
        <p:spPr>
          <a:xfrm>
            <a:off x="7919562" y="3552793"/>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pic>
        <p:nvPicPr>
          <p:cNvPr id="14" name="Picture 13">
            <a:extLst>
              <a:ext uri="{FF2B5EF4-FFF2-40B4-BE49-F238E27FC236}">
                <a16:creationId xmlns:a16="http://schemas.microsoft.com/office/drawing/2014/main" id="{E7DD93D4-D1A2-C448-A7B2-1C9E56BA5015}"/>
              </a:ext>
            </a:extLst>
          </p:cNvPr>
          <p:cNvPicPr>
            <a:picLocks noChangeAspect="1"/>
          </p:cNvPicPr>
          <p:nvPr/>
        </p:nvPicPr>
        <p:blipFill>
          <a:blip r:embed="rId4"/>
          <a:stretch>
            <a:fillRect/>
          </a:stretch>
        </p:blipFill>
        <p:spPr>
          <a:xfrm>
            <a:off x="10791825" y="1234618"/>
            <a:ext cx="1397000" cy="1587500"/>
          </a:xfrm>
          <a:prstGeom prst="rect">
            <a:avLst/>
          </a:prstGeom>
        </p:spPr>
      </p:pic>
      <p:sp>
        <p:nvSpPr>
          <p:cNvPr id="15" name="TextBox 14">
            <a:extLst>
              <a:ext uri="{FF2B5EF4-FFF2-40B4-BE49-F238E27FC236}">
                <a16:creationId xmlns:a16="http://schemas.microsoft.com/office/drawing/2014/main" id="{6B72F6EF-7FC5-AE4B-A805-0F9171E04C04}"/>
              </a:ext>
            </a:extLst>
          </p:cNvPr>
          <p:cNvSpPr txBox="1"/>
          <p:nvPr/>
        </p:nvSpPr>
        <p:spPr>
          <a:xfrm>
            <a:off x="11309377" y="0"/>
            <a:ext cx="832279" cy="307777"/>
          </a:xfrm>
          <a:prstGeom prst="rect">
            <a:avLst/>
          </a:prstGeom>
          <a:noFill/>
        </p:spPr>
        <p:txBody>
          <a:bodyPr wrap="none" rtlCol="0">
            <a:spAutoFit/>
          </a:bodyPr>
          <a:lstStyle/>
          <a:p>
            <a:pPr algn="r"/>
            <a:r>
              <a:rPr lang="en-US" i="1" dirty="0">
                <a:solidFill>
                  <a:schemeClr val="bg1"/>
                </a:solidFill>
              </a:rPr>
              <a:t>Slide #2</a:t>
            </a:r>
          </a:p>
        </p:txBody>
      </p:sp>
    </p:spTree>
    <p:extLst>
      <p:ext uri="{BB962C8B-B14F-4D97-AF65-F5344CB8AC3E}">
        <p14:creationId xmlns:p14="http://schemas.microsoft.com/office/powerpoint/2010/main" val="648229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60E4C-13D9-0D48-BA82-4F55164218D3}"/>
              </a:ext>
            </a:extLst>
          </p:cNvPr>
          <p:cNvSpPr>
            <a:spLocks noGrp="1"/>
          </p:cNvSpPr>
          <p:nvPr>
            <p:ph type="title"/>
          </p:nvPr>
        </p:nvSpPr>
        <p:spPr>
          <a:xfrm>
            <a:off x="844331" y="102850"/>
            <a:ext cx="10500165" cy="1143000"/>
          </a:xfrm>
        </p:spPr>
        <p:txBody>
          <a:bodyPr/>
          <a:lstStyle/>
          <a:p>
            <a:r>
              <a:rPr lang="en-US" b="1" dirty="0" err="1"/>
              <a:t>r</a:t>
            </a:r>
            <a:r>
              <a:rPr lang="en-US" b="1" baseline="-25000" dirty="0" err="1"/>
              <a:t>g</a:t>
            </a:r>
            <a:r>
              <a:rPr lang="en-US" b="1" dirty="0"/>
              <a:t> between Total Number of Drug Purchases and Underlying Cardiometabolic Risk Factors and CAD</a:t>
            </a:r>
          </a:p>
        </p:txBody>
      </p:sp>
      <p:grpSp>
        <p:nvGrpSpPr>
          <p:cNvPr id="14" name="Group 13">
            <a:extLst>
              <a:ext uri="{FF2B5EF4-FFF2-40B4-BE49-F238E27FC236}">
                <a16:creationId xmlns:a16="http://schemas.microsoft.com/office/drawing/2014/main" id="{B2FF0FFC-1485-C24C-93BD-338953C84A41}"/>
              </a:ext>
            </a:extLst>
          </p:cNvPr>
          <p:cNvGrpSpPr/>
          <p:nvPr/>
        </p:nvGrpSpPr>
        <p:grpSpPr>
          <a:xfrm>
            <a:off x="600536" y="1432737"/>
            <a:ext cx="3949345" cy="4932326"/>
            <a:chOff x="600536" y="1432737"/>
            <a:chExt cx="3949345" cy="4932326"/>
          </a:xfrm>
        </p:grpSpPr>
        <p:pic>
          <p:nvPicPr>
            <p:cNvPr id="4" name="image3.jpg">
              <a:extLst>
                <a:ext uri="{FF2B5EF4-FFF2-40B4-BE49-F238E27FC236}">
                  <a16:creationId xmlns:a16="http://schemas.microsoft.com/office/drawing/2014/main" id="{AAE9F4ED-7F24-E043-B19D-5DC196EFCE0A}"/>
                </a:ext>
              </a:extLst>
            </p:cNvPr>
            <p:cNvPicPr/>
            <p:nvPr/>
          </p:nvPicPr>
          <p:blipFill rotWithShape="1">
            <a:blip r:embed="rId3"/>
            <a:srcRect r="64057"/>
            <a:stretch/>
          </p:blipFill>
          <p:spPr>
            <a:xfrm>
              <a:off x="600536" y="1432737"/>
              <a:ext cx="3949345" cy="4932326"/>
            </a:xfrm>
            <a:prstGeom prst="rect">
              <a:avLst/>
            </a:prstGeom>
            <a:ln>
              <a:noFill/>
            </a:ln>
          </p:spPr>
        </p:pic>
        <p:sp>
          <p:nvSpPr>
            <p:cNvPr id="5" name="TextBox 4">
              <a:extLst>
                <a:ext uri="{FF2B5EF4-FFF2-40B4-BE49-F238E27FC236}">
                  <a16:creationId xmlns:a16="http://schemas.microsoft.com/office/drawing/2014/main" id="{AA119DBF-1319-A94B-B4BA-B59DFD9652DE}"/>
                </a:ext>
              </a:extLst>
            </p:cNvPr>
            <p:cNvSpPr txBox="1"/>
            <p:nvPr/>
          </p:nvSpPr>
          <p:spPr>
            <a:xfrm>
              <a:off x="2636874" y="1638595"/>
              <a:ext cx="1173719" cy="307777"/>
            </a:xfrm>
            <a:prstGeom prst="rect">
              <a:avLst/>
            </a:prstGeom>
            <a:noFill/>
            <a:ln>
              <a:noFill/>
            </a:ln>
          </p:spPr>
          <p:txBody>
            <a:bodyPr wrap="none" rtlCol="0">
              <a:spAutoFit/>
            </a:bodyPr>
            <a:lstStyle/>
            <a:p>
              <a:r>
                <a:rPr lang="en-US" dirty="0"/>
                <a:t>Median = 25</a:t>
              </a:r>
            </a:p>
          </p:txBody>
        </p:sp>
      </p:grpSp>
      <p:grpSp>
        <p:nvGrpSpPr>
          <p:cNvPr id="15" name="Group 14">
            <a:extLst>
              <a:ext uri="{FF2B5EF4-FFF2-40B4-BE49-F238E27FC236}">
                <a16:creationId xmlns:a16="http://schemas.microsoft.com/office/drawing/2014/main" id="{34A2E395-122E-9845-9673-57336FD4D5C0}"/>
              </a:ext>
            </a:extLst>
          </p:cNvPr>
          <p:cNvGrpSpPr/>
          <p:nvPr/>
        </p:nvGrpSpPr>
        <p:grpSpPr>
          <a:xfrm>
            <a:off x="4793672" y="1432737"/>
            <a:ext cx="3344833" cy="4932326"/>
            <a:chOff x="4793672" y="1432737"/>
            <a:chExt cx="3344833" cy="4932326"/>
          </a:xfrm>
        </p:grpSpPr>
        <p:pic>
          <p:nvPicPr>
            <p:cNvPr id="13" name="image3.jpg">
              <a:extLst>
                <a:ext uri="{FF2B5EF4-FFF2-40B4-BE49-F238E27FC236}">
                  <a16:creationId xmlns:a16="http://schemas.microsoft.com/office/drawing/2014/main" id="{554610FF-D4DD-404B-8E3C-0CEC8AE9B039}"/>
                </a:ext>
              </a:extLst>
            </p:cNvPr>
            <p:cNvPicPr/>
            <p:nvPr/>
          </p:nvPicPr>
          <p:blipFill rotWithShape="1">
            <a:blip r:embed="rId3"/>
            <a:srcRect l="38162" r="31397"/>
            <a:stretch/>
          </p:blipFill>
          <p:spPr>
            <a:xfrm>
              <a:off x="4793672" y="1432737"/>
              <a:ext cx="3344833" cy="4932326"/>
            </a:xfrm>
            <a:prstGeom prst="rect">
              <a:avLst/>
            </a:prstGeom>
            <a:ln>
              <a:noFill/>
            </a:ln>
          </p:spPr>
        </p:pic>
        <p:sp>
          <p:nvSpPr>
            <p:cNvPr id="6" name="TextBox 5">
              <a:extLst>
                <a:ext uri="{FF2B5EF4-FFF2-40B4-BE49-F238E27FC236}">
                  <a16:creationId xmlns:a16="http://schemas.microsoft.com/office/drawing/2014/main" id="{6797DBF5-0ED9-374B-891F-A5D5C5126001}"/>
                </a:ext>
              </a:extLst>
            </p:cNvPr>
            <p:cNvSpPr txBox="1"/>
            <p:nvPr/>
          </p:nvSpPr>
          <p:spPr>
            <a:xfrm>
              <a:off x="6094412" y="1638595"/>
              <a:ext cx="1173719" cy="307777"/>
            </a:xfrm>
            <a:prstGeom prst="rect">
              <a:avLst/>
            </a:prstGeom>
            <a:noFill/>
            <a:ln>
              <a:noFill/>
            </a:ln>
          </p:spPr>
          <p:txBody>
            <a:bodyPr wrap="none" rtlCol="0">
              <a:spAutoFit/>
            </a:bodyPr>
            <a:lstStyle/>
            <a:p>
              <a:r>
                <a:rPr lang="en-US" dirty="0"/>
                <a:t>Median = 43</a:t>
              </a:r>
            </a:p>
          </p:txBody>
        </p:sp>
      </p:grpSp>
      <p:grpSp>
        <p:nvGrpSpPr>
          <p:cNvPr id="16" name="Group 15">
            <a:extLst>
              <a:ext uri="{FF2B5EF4-FFF2-40B4-BE49-F238E27FC236}">
                <a16:creationId xmlns:a16="http://schemas.microsoft.com/office/drawing/2014/main" id="{BD21CC77-BB6A-0F4F-86D8-3977C73B2A68}"/>
              </a:ext>
            </a:extLst>
          </p:cNvPr>
          <p:cNvGrpSpPr/>
          <p:nvPr/>
        </p:nvGrpSpPr>
        <p:grpSpPr>
          <a:xfrm>
            <a:off x="8243454" y="1432737"/>
            <a:ext cx="3344833" cy="4932326"/>
            <a:chOff x="8243454" y="1432737"/>
            <a:chExt cx="3344833" cy="4932326"/>
          </a:xfrm>
        </p:grpSpPr>
        <p:pic>
          <p:nvPicPr>
            <p:cNvPr id="12" name="image3.jpg">
              <a:extLst>
                <a:ext uri="{FF2B5EF4-FFF2-40B4-BE49-F238E27FC236}">
                  <a16:creationId xmlns:a16="http://schemas.microsoft.com/office/drawing/2014/main" id="{5F10EF6C-3018-3848-850D-380749ED24A5}"/>
                </a:ext>
              </a:extLst>
            </p:cNvPr>
            <p:cNvPicPr/>
            <p:nvPr/>
          </p:nvPicPr>
          <p:blipFill rotWithShape="1">
            <a:blip r:embed="rId3"/>
            <a:srcRect l="69559"/>
            <a:stretch/>
          </p:blipFill>
          <p:spPr>
            <a:xfrm>
              <a:off x="8243454" y="1432737"/>
              <a:ext cx="3344833" cy="4932326"/>
            </a:xfrm>
            <a:prstGeom prst="rect">
              <a:avLst/>
            </a:prstGeom>
            <a:ln>
              <a:noFill/>
            </a:ln>
          </p:spPr>
        </p:pic>
        <p:sp>
          <p:nvSpPr>
            <p:cNvPr id="7" name="TextBox 6">
              <a:extLst>
                <a:ext uri="{FF2B5EF4-FFF2-40B4-BE49-F238E27FC236}">
                  <a16:creationId xmlns:a16="http://schemas.microsoft.com/office/drawing/2014/main" id="{0E0C7EB5-824F-3246-800B-8F3CBBAFA996}"/>
                </a:ext>
              </a:extLst>
            </p:cNvPr>
            <p:cNvSpPr txBox="1"/>
            <p:nvPr/>
          </p:nvSpPr>
          <p:spPr>
            <a:xfrm>
              <a:off x="9360195" y="1638595"/>
              <a:ext cx="1173719" cy="307777"/>
            </a:xfrm>
            <a:prstGeom prst="rect">
              <a:avLst/>
            </a:prstGeom>
            <a:noFill/>
            <a:ln>
              <a:noFill/>
            </a:ln>
          </p:spPr>
          <p:txBody>
            <a:bodyPr wrap="none" rtlCol="0">
              <a:spAutoFit/>
            </a:bodyPr>
            <a:lstStyle/>
            <a:p>
              <a:r>
                <a:rPr lang="en-US" dirty="0"/>
                <a:t>Median = 29</a:t>
              </a:r>
            </a:p>
          </p:txBody>
        </p:sp>
      </p:grpSp>
      <p:pic>
        <p:nvPicPr>
          <p:cNvPr id="8" name="Picture 7">
            <a:extLst>
              <a:ext uri="{FF2B5EF4-FFF2-40B4-BE49-F238E27FC236}">
                <a16:creationId xmlns:a16="http://schemas.microsoft.com/office/drawing/2014/main" id="{6E34ED8C-A335-9A45-AD1C-2D5E30E13233}"/>
              </a:ext>
            </a:extLst>
          </p:cNvPr>
          <p:cNvPicPr>
            <a:picLocks noChangeAspect="1"/>
          </p:cNvPicPr>
          <p:nvPr/>
        </p:nvPicPr>
        <p:blipFill>
          <a:blip r:embed="rId4"/>
          <a:stretch>
            <a:fillRect/>
          </a:stretch>
        </p:blipFill>
        <p:spPr>
          <a:xfrm>
            <a:off x="11146256" y="5656521"/>
            <a:ext cx="1021303" cy="1160572"/>
          </a:xfrm>
          <a:prstGeom prst="rect">
            <a:avLst/>
          </a:prstGeom>
        </p:spPr>
      </p:pic>
      <p:cxnSp>
        <p:nvCxnSpPr>
          <p:cNvPr id="10" name="Straight Arrow Connector 9">
            <a:extLst>
              <a:ext uri="{FF2B5EF4-FFF2-40B4-BE49-F238E27FC236}">
                <a16:creationId xmlns:a16="http://schemas.microsoft.com/office/drawing/2014/main" id="{A6FB7349-A38D-3B45-804E-6D5FBA5EA034}"/>
              </a:ext>
            </a:extLst>
          </p:cNvPr>
          <p:cNvCxnSpPr/>
          <p:nvPr/>
        </p:nvCxnSpPr>
        <p:spPr>
          <a:xfrm flipH="1" flipV="1">
            <a:off x="5169877" y="3429000"/>
            <a:ext cx="328246" cy="228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7E5FA8E-4FAC-7C45-88E5-027667C91EA3}"/>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#29</a:t>
            </a:r>
          </a:p>
        </p:txBody>
      </p:sp>
    </p:spTree>
    <p:extLst>
      <p:ext uri="{BB962C8B-B14F-4D97-AF65-F5344CB8AC3E}">
        <p14:creationId xmlns:p14="http://schemas.microsoft.com/office/powerpoint/2010/main" val="91185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5B045-8055-444D-831A-0A7722C243A4}"/>
              </a:ext>
            </a:extLst>
          </p:cNvPr>
          <p:cNvSpPr>
            <a:spLocks noGrp="1"/>
          </p:cNvSpPr>
          <p:nvPr>
            <p:ph type="title"/>
          </p:nvPr>
        </p:nvSpPr>
        <p:spPr/>
        <p:txBody>
          <a:bodyPr/>
          <a:lstStyle/>
          <a:p>
            <a:pPr algn="l"/>
            <a:r>
              <a:rPr lang="en-US" sz="4000" b="1" dirty="0"/>
              <a:t>Conclusions</a:t>
            </a:r>
          </a:p>
        </p:txBody>
      </p:sp>
      <p:sp>
        <p:nvSpPr>
          <p:cNvPr id="3" name="Text Placeholder 2">
            <a:extLst>
              <a:ext uri="{FF2B5EF4-FFF2-40B4-BE49-F238E27FC236}">
                <a16:creationId xmlns:a16="http://schemas.microsoft.com/office/drawing/2014/main" id="{F75ED6FD-1793-A54C-8599-6DB791378F44}"/>
              </a:ext>
            </a:extLst>
          </p:cNvPr>
          <p:cNvSpPr>
            <a:spLocks noGrp="1"/>
          </p:cNvSpPr>
          <p:nvPr>
            <p:ph type="body" idx="1"/>
          </p:nvPr>
        </p:nvSpPr>
        <p:spPr>
          <a:xfrm>
            <a:off x="844329" y="722130"/>
            <a:ext cx="10500165" cy="4648200"/>
          </a:xfrm>
        </p:spPr>
        <p:txBody>
          <a:bodyPr anchor="ctr"/>
          <a:lstStyle/>
          <a:p>
            <a:pPr marL="171450" indent="-171450" algn="just" defTabSz="1013859" eaLnBrk="0" hangingPunct="0">
              <a:buFont typeface="Arial" panose="020B0604020202020204" pitchFamily="34" charset="0"/>
              <a:buChar char="•"/>
              <a:defRPr/>
            </a:pPr>
            <a:r>
              <a:rPr lang="en-US" dirty="0"/>
              <a:t>These medications are prescribed to individuals with the strongest genetic liability to elevated CVD risk factors </a:t>
            </a:r>
          </a:p>
          <a:p>
            <a:pPr marL="171450" indent="-171450" algn="just" defTabSz="1013859" eaLnBrk="0" hangingPunct="0">
              <a:buFont typeface="Arial" panose="020B0604020202020204" pitchFamily="34" charset="0"/>
              <a:buChar char="•"/>
              <a:defRPr/>
            </a:pPr>
            <a:r>
              <a:rPr lang="en-US" i="1" dirty="0" err="1"/>
              <a:t>r</a:t>
            </a:r>
            <a:r>
              <a:rPr lang="en-US" i="1" baseline="-25000" dirty="0" err="1"/>
              <a:t>g</a:t>
            </a:r>
            <a:r>
              <a:rPr lang="en-US" baseline="-25000" dirty="0"/>
              <a:t> </a:t>
            </a:r>
            <a:r>
              <a:rPr lang="en-US" dirty="0"/>
              <a:t>were highest between the medication and its underlying risk factors which are the direct targets of the treatment. </a:t>
            </a:r>
          </a:p>
          <a:p>
            <a:pPr marL="171450" indent="-171450" algn="just" defTabSz="1013859" eaLnBrk="0" hangingPunct="0">
              <a:buFont typeface="Arial" panose="020B0604020202020204" pitchFamily="34" charset="0"/>
              <a:buChar char="•"/>
              <a:defRPr/>
            </a:pPr>
            <a:r>
              <a:rPr lang="en-US" dirty="0"/>
              <a:t>More in the paper! Submitted to </a:t>
            </a:r>
            <a:r>
              <a:rPr lang="en-US" i="1" dirty="0"/>
              <a:t>Nature Neuroscience</a:t>
            </a:r>
            <a:endParaRPr lang="en-US" dirty="0"/>
          </a:p>
        </p:txBody>
      </p:sp>
      <p:pic>
        <p:nvPicPr>
          <p:cNvPr id="4" name="Picture 3">
            <a:extLst>
              <a:ext uri="{FF2B5EF4-FFF2-40B4-BE49-F238E27FC236}">
                <a16:creationId xmlns:a16="http://schemas.microsoft.com/office/drawing/2014/main" id="{E88F9F55-805D-C049-99E7-D03E3136DDC4}"/>
              </a:ext>
            </a:extLst>
          </p:cNvPr>
          <p:cNvPicPr>
            <a:picLocks noChangeAspect="1"/>
          </p:cNvPicPr>
          <p:nvPr/>
        </p:nvPicPr>
        <p:blipFill>
          <a:blip r:embed="rId3"/>
          <a:stretch>
            <a:fillRect/>
          </a:stretch>
        </p:blipFill>
        <p:spPr>
          <a:xfrm>
            <a:off x="10770560" y="5229593"/>
            <a:ext cx="1397000" cy="1587500"/>
          </a:xfrm>
          <a:prstGeom prst="rect">
            <a:avLst/>
          </a:prstGeom>
        </p:spPr>
      </p:pic>
      <p:pic>
        <p:nvPicPr>
          <p:cNvPr id="5" name="Picture 2" descr="Tuomo Kiiskinen — University of Helsinki">
            <a:extLst>
              <a:ext uri="{FF2B5EF4-FFF2-40B4-BE49-F238E27FC236}">
                <a16:creationId xmlns:a16="http://schemas.microsoft.com/office/drawing/2014/main" id="{5B389A42-39C2-CF45-A706-9BC872EA1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712" y="4980614"/>
            <a:ext cx="1289110" cy="15875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AB4933-2B12-6642-80C9-3709035EAB0A}"/>
              </a:ext>
            </a:extLst>
          </p:cNvPr>
          <p:cNvSpPr txBox="1"/>
          <p:nvPr/>
        </p:nvSpPr>
        <p:spPr>
          <a:xfrm>
            <a:off x="0" y="6550223"/>
            <a:ext cx="2449846" cy="307777"/>
          </a:xfrm>
          <a:prstGeom prst="rect">
            <a:avLst/>
          </a:prstGeom>
          <a:noFill/>
        </p:spPr>
        <p:txBody>
          <a:bodyPr wrap="square" rtlCol="0">
            <a:spAutoFit/>
          </a:bodyPr>
          <a:lstStyle/>
          <a:p>
            <a:r>
              <a:rPr lang="en-US" dirty="0" err="1"/>
              <a:t>Tuomo</a:t>
            </a:r>
            <a:r>
              <a:rPr lang="en-US" dirty="0"/>
              <a:t> </a:t>
            </a:r>
            <a:r>
              <a:rPr lang="en-US" dirty="0" err="1"/>
              <a:t>Kiiskinen</a:t>
            </a:r>
            <a:endParaRPr lang="en-US" dirty="0"/>
          </a:p>
        </p:txBody>
      </p:sp>
      <p:sp>
        <p:nvSpPr>
          <p:cNvPr id="7" name="TextBox 6">
            <a:extLst>
              <a:ext uri="{FF2B5EF4-FFF2-40B4-BE49-F238E27FC236}">
                <a16:creationId xmlns:a16="http://schemas.microsoft.com/office/drawing/2014/main" id="{4B099898-97EC-F04A-990B-717DC28F4526}"/>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#30</a:t>
            </a:r>
          </a:p>
        </p:txBody>
      </p:sp>
    </p:spTree>
    <p:extLst>
      <p:ext uri="{BB962C8B-B14F-4D97-AF65-F5344CB8AC3E}">
        <p14:creationId xmlns:p14="http://schemas.microsoft.com/office/powerpoint/2010/main" val="22589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bwMode="auto">
          <a:xfrm>
            <a:off x="791140" y="1116643"/>
            <a:ext cx="4494779" cy="76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l" defTabSz="912813" rtl="0" eaLnBrk="0" fontAlgn="base" hangingPunct="0">
              <a:lnSpc>
                <a:spcPct val="90000"/>
              </a:lnSpc>
              <a:spcBef>
                <a:spcPct val="0"/>
              </a:spcBef>
              <a:spcAft>
                <a:spcPct val="0"/>
              </a:spcAft>
              <a:defRPr lang="en-US" sz="4400" b="1" kern="1200">
                <a:solidFill>
                  <a:srgbClr val="3400D3"/>
                </a:solidFill>
                <a:latin typeface="Arial" panose="020B0604020202020204" pitchFamily="34" charset="0"/>
                <a:ea typeface="Roboto Light" panose="02000000000000000000" pitchFamily="2" charset="0"/>
                <a:cs typeface="Open Sans Light" panose="020B0306030504020204" pitchFamily="34" charset="0"/>
              </a:defRPr>
            </a:lvl1pPr>
            <a:lvl2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2pPr>
            <a:lvl3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3pPr>
            <a:lvl4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4pPr>
            <a:lvl5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5pPr>
            <a:lvl6pPr marL="4572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6pPr>
            <a:lvl7pPr marL="9144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7pPr>
            <a:lvl8pPr marL="13716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8pPr>
            <a:lvl9pPr marL="18288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9pPr>
          </a:lstStyle>
          <a:p>
            <a:r>
              <a:rPr lang="fi-FI" altLang="fi-FI" sz="1999" dirty="0" err="1"/>
              <a:t>Coordinating</a:t>
            </a:r>
            <a:r>
              <a:rPr lang="fi-FI" altLang="fi-FI" sz="1999" dirty="0"/>
              <a:t> </a:t>
            </a:r>
            <a:r>
              <a:rPr lang="fi-FI" altLang="fi-FI" sz="1999" dirty="0" err="1"/>
              <a:t>partners</a:t>
            </a:r>
            <a:r>
              <a:rPr lang="fi-FI" altLang="fi-FI" sz="1999" dirty="0"/>
              <a:t>:</a:t>
            </a:r>
          </a:p>
        </p:txBody>
      </p:sp>
      <p:sp>
        <p:nvSpPr>
          <p:cNvPr id="23" name="Title 1"/>
          <p:cNvSpPr txBox="1">
            <a:spLocks/>
          </p:cNvSpPr>
          <p:nvPr/>
        </p:nvSpPr>
        <p:spPr bwMode="auto">
          <a:xfrm>
            <a:off x="10671276" y="3027152"/>
            <a:ext cx="1980354" cy="76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l" defTabSz="912813" rtl="0" eaLnBrk="0" fontAlgn="base" hangingPunct="0">
              <a:lnSpc>
                <a:spcPct val="90000"/>
              </a:lnSpc>
              <a:spcBef>
                <a:spcPct val="0"/>
              </a:spcBef>
              <a:spcAft>
                <a:spcPct val="0"/>
              </a:spcAft>
              <a:defRPr lang="en-US" sz="4400" b="1" kern="1200">
                <a:solidFill>
                  <a:srgbClr val="3400D3"/>
                </a:solidFill>
                <a:latin typeface="Arial" panose="020B0604020202020204" pitchFamily="34" charset="0"/>
                <a:ea typeface="Roboto Light" panose="02000000000000000000" pitchFamily="2" charset="0"/>
                <a:cs typeface="Open Sans Light" panose="020B0306030504020204" pitchFamily="34" charset="0"/>
              </a:defRPr>
            </a:lvl1pPr>
            <a:lvl2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2pPr>
            <a:lvl3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3pPr>
            <a:lvl4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4pPr>
            <a:lvl5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5pPr>
            <a:lvl6pPr marL="4572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6pPr>
            <a:lvl7pPr marL="9144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7pPr>
            <a:lvl8pPr marL="13716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8pPr>
            <a:lvl9pPr marL="18288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9pPr>
          </a:lstStyle>
          <a:p>
            <a:r>
              <a:rPr lang="fi-FI" altLang="fi-FI" sz="1999" dirty="0" err="1"/>
              <a:t>Funding</a:t>
            </a:r>
            <a:r>
              <a:rPr lang="fi-FI" altLang="fi-FI" sz="1999" dirty="0"/>
              <a:t>:</a:t>
            </a:r>
          </a:p>
        </p:txBody>
      </p:sp>
      <p:sp>
        <p:nvSpPr>
          <p:cNvPr id="14" name="Title 1"/>
          <p:cNvSpPr txBox="1">
            <a:spLocks/>
          </p:cNvSpPr>
          <p:nvPr/>
        </p:nvSpPr>
        <p:spPr bwMode="auto">
          <a:xfrm>
            <a:off x="761443" y="4021498"/>
            <a:ext cx="2559626" cy="573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l" defTabSz="912813" rtl="0" eaLnBrk="0" fontAlgn="base" hangingPunct="0">
              <a:lnSpc>
                <a:spcPct val="90000"/>
              </a:lnSpc>
              <a:spcBef>
                <a:spcPct val="0"/>
              </a:spcBef>
              <a:spcAft>
                <a:spcPct val="0"/>
              </a:spcAft>
              <a:defRPr lang="en-US" sz="4400" b="1" kern="1200">
                <a:solidFill>
                  <a:srgbClr val="3400D3"/>
                </a:solidFill>
                <a:latin typeface="Arial" panose="020B0604020202020204" pitchFamily="34" charset="0"/>
                <a:ea typeface="Roboto Light" panose="02000000000000000000" pitchFamily="2" charset="0"/>
                <a:cs typeface="Open Sans Light" panose="020B0306030504020204" pitchFamily="34" charset="0"/>
              </a:defRPr>
            </a:lvl1pPr>
            <a:lvl2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2pPr>
            <a:lvl3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3pPr>
            <a:lvl4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4pPr>
            <a:lvl5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5pPr>
            <a:lvl6pPr marL="4572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6pPr>
            <a:lvl7pPr marL="9144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7pPr>
            <a:lvl8pPr marL="13716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8pPr>
            <a:lvl9pPr marL="18288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9pPr>
          </a:lstStyle>
          <a:p>
            <a:r>
              <a:rPr lang="fi-FI" altLang="fi-FI" sz="1999" dirty="0" err="1"/>
              <a:t>Funding</a:t>
            </a:r>
            <a:r>
              <a:rPr lang="fi-FI" altLang="fi-FI" sz="1999" dirty="0"/>
              <a:t> </a:t>
            </a:r>
            <a:r>
              <a:rPr lang="fi-FI" altLang="fi-FI" sz="1999" dirty="0" err="1"/>
              <a:t>partners</a:t>
            </a:r>
            <a:r>
              <a:rPr lang="fi-FI" altLang="fi-FI" sz="1999" dirty="0"/>
              <a:t>:</a:t>
            </a:r>
          </a:p>
        </p:txBody>
      </p:sp>
      <p:sp>
        <p:nvSpPr>
          <p:cNvPr id="29" name="Title 1"/>
          <p:cNvSpPr txBox="1">
            <a:spLocks/>
          </p:cNvSpPr>
          <p:nvPr/>
        </p:nvSpPr>
        <p:spPr bwMode="auto">
          <a:xfrm>
            <a:off x="4635806" y="1108951"/>
            <a:ext cx="1776606" cy="76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l" defTabSz="912813" rtl="0" eaLnBrk="0" fontAlgn="base" hangingPunct="0">
              <a:lnSpc>
                <a:spcPct val="90000"/>
              </a:lnSpc>
              <a:spcBef>
                <a:spcPct val="0"/>
              </a:spcBef>
              <a:spcAft>
                <a:spcPct val="0"/>
              </a:spcAft>
              <a:defRPr lang="en-US" sz="4400" b="1" kern="1200">
                <a:solidFill>
                  <a:srgbClr val="3400D3"/>
                </a:solidFill>
                <a:latin typeface="Arial" panose="020B0604020202020204" pitchFamily="34" charset="0"/>
                <a:ea typeface="Roboto Light" panose="02000000000000000000" pitchFamily="2" charset="0"/>
                <a:cs typeface="Open Sans Light" panose="020B0306030504020204" pitchFamily="34" charset="0"/>
              </a:defRPr>
            </a:lvl1pPr>
            <a:lvl2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2pPr>
            <a:lvl3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3pPr>
            <a:lvl4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4pPr>
            <a:lvl5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5pPr>
            <a:lvl6pPr marL="4572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6pPr>
            <a:lvl7pPr marL="9144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7pPr>
            <a:lvl8pPr marL="13716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8pPr>
            <a:lvl9pPr marL="18288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9pPr>
          </a:lstStyle>
          <a:p>
            <a:r>
              <a:rPr lang="fi-FI" altLang="fi-FI" sz="1999" dirty="0" err="1"/>
              <a:t>Biobanks</a:t>
            </a:r>
            <a:r>
              <a:rPr lang="fi-FI" altLang="fi-FI" sz="1999" dirty="0"/>
              <a:t>:</a:t>
            </a:r>
          </a:p>
        </p:txBody>
      </p:sp>
      <p:sp>
        <p:nvSpPr>
          <p:cNvPr id="11" name="Title 1">
            <a:extLst>
              <a:ext uri="{FF2B5EF4-FFF2-40B4-BE49-F238E27FC236}">
                <a16:creationId xmlns:a16="http://schemas.microsoft.com/office/drawing/2014/main" id="{CA70EA5C-F7DA-3943-9327-46483579240C}"/>
              </a:ext>
            </a:extLst>
          </p:cNvPr>
          <p:cNvSpPr txBox="1">
            <a:spLocks/>
          </p:cNvSpPr>
          <p:nvPr/>
        </p:nvSpPr>
        <p:spPr bwMode="auto">
          <a:xfrm>
            <a:off x="791140" y="246382"/>
            <a:ext cx="4494779" cy="76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ctr" anchorCtr="0" compatLnSpc="1">
            <a:prstTxWarp prst="textNoShape">
              <a:avLst/>
            </a:prstTxWarp>
          </a:bodyPr>
          <a:lstStyle>
            <a:lvl1pPr algn="l" defTabSz="912813" rtl="0" eaLnBrk="0" fontAlgn="base" hangingPunct="0">
              <a:lnSpc>
                <a:spcPct val="90000"/>
              </a:lnSpc>
              <a:spcBef>
                <a:spcPct val="0"/>
              </a:spcBef>
              <a:spcAft>
                <a:spcPct val="0"/>
              </a:spcAft>
              <a:defRPr lang="en-US" sz="4400" b="1" kern="1200">
                <a:solidFill>
                  <a:srgbClr val="3400D3"/>
                </a:solidFill>
                <a:latin typeface="Arial" panose="020B0604020202020204" pitchFamily="34" charset="0"/>
                <a:ea typeface="Roboto Light" panose="02000000000000000000" pitchFamily="2" charset="0"/>
                <a:cs typeface="Open Sans Light" panose="020B0306030504020204" pitchFamily="34" charset="0"/>
              </a:defRPr>
            </a:lvl1pPr>
            <a:lvl2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2pPr>
            <a:lvl3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3pPr>
            <a:lvl4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4pPr>
            <a:lvl5pPr algn="l" defTabSz="912813" rtl="0" eaLnBrk="0" fontAlgn="base" hangingPunct="0">
              <a:lnSpc>
                <a:spcPct val="90000"/>
              </a:lnSpc>
              <a:spcBef>
                <a:spcPct val="0"/>
              </a:spcBef>
              <a:spcAft>
                <a:spcPct val="0"/>
              </a:spcAft>
              <a:defRPr sz="4400" b="1">
                <a:solidFill>
                  <a:srgbClr val="3400D3"/>
                </a:solidFill>
                <a:latin typeface="Arial" charset="0"/>
                <a:ea typeface="Roboto Light" charset="0"/>
                <a:cs typeface="Open Sans Light" charset="0"/>
              </a:defRPr>
            </a:lvl5pPr>
            <a:lvl6pPr marL="4572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6pPr>
            <a:lvl7pPr marL="9144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7pPr>
            <a:lvl8pPr marL="13716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8pPr>
            <a:lvl9pPr marL="1828800" algn="l" defTabSz="912813" rtl="0" fontAlgn="base">
              <a:lnSpc>
                <a:spcPct val="90000"/>
              </a:lnSpc>
              <a:spcBef>
                <a:spcPct val="0"/>
              </a:spcBef>
              <a:spcAft>
                <a:spcPct val="0"/>
              </a:spcAft>
              <a:defRPr sz="4400" b="1">
                <a:solidFill>
                  <a:schemeClr val="tx1"/>
                </a:solidFill>
                <a:latin typeface="Arial" charset="0"/>
                <a:ea typeface="Roboto Light" charset="0"/>
                <a:cs typeface="Open Sans Light" charset="0"/>
              </a:defRPr>
            </a:lvl9pPr>
          </a:lstStyle>
          <a:p>
            <a:r>
              <a:rPr lang="fi-FI" altLang="fi-FI" sz="4000" dirty="0" err="1">
                <a:solidFill>
                  <a:schemeClr val="bg1"/>
                </a:solidFill>
              </a:rPr>
              <a:t>FinnGen</a:t>
            </a:r>
            <a:r>
              <a:rPr lang="fi-FI" altLang="fi-FI" sz="4000" dirty="0">
                <a:solidFill>
                  <a:schemeClr val="bg1"/>
                </a:solidFill>
              </a:rPr>
              <a:t> Partners</a:t>
            </a:r>
          </a:p>
        </p:txBody>
      </p:sp>
      <p:pic>
        <p:nvPicPr>
          <p:cNvPr id="16" name="Picture 28" descr="age1image256">
            <a:extLst>
              <a:ext uri="{FF2B5EF4-FFF2-40B4-BE49-F238E27FC236}">
                <a16:creationId xmlns:a16="http://schemas.microsoft.com/office/drawing/2014/main" id="{693FBC7E-3003-B043-B2A9-F67548F543E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97732" y="184995"/>
            <a:ext cx="1738205" cy="1806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Kuva 19">
            <a:extLst>
              <a:ext uri="{FF2B5EF4-FFF2-40B4-BE49-F238E27FC236}">
                <a16:creationId xmlns:a16="http://schemas.microsoft.com/office/drawing/2014/main" id="{0A8DA2EB-1E02-8D48-BF1E-9DE645AE2A8B}"/>
              </a:ext>
            </a:extLst>
          </p:cNvPr>
          <p:cNvPicPr>
            <a:picLocks noChangeAspect="1"/>
          </p:cNvPicPr>
          <p:nvPr/>
        </p:nvPicPr>
        <p:blipFill>
          <a:blip r:embed="rId4">
            <a:duotone>
              <a:srgbClr val="0044B1">
                <a:shade val="45000"/>
                <a:satMod val="135000"/>
              </a:srgbClr>
              <a:prstClr val="white"/>
            </a:duotone>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Lst>
          </a:blip>
          <a:stretch>
            <a:fillRect/>
          </a:stretch>
        </p:blipFill>
        <p:spPr>
          <a:xfrm>
            <a:off x="10671276" y="3792127"/>
            <a:ext cx="1270942" cy="611859"/>
          </a:xfrm>
          <a:prstGeom prst="rect">
            <a:avLst/>
          </a:prstGeom>
        </p:spPr>
      </p:pic>
      <p:pic>
        <p:nvPicPr>
          <p:cNvPr id="12" name="Picture 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5781" y="1698035"/>
            <a:ext cx="4089240" cy="233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0467" y="66190"/>
            <a:ext cx="4570809" cy="685621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0D9A7DDD-98D4-F744-A0A1-91D4AA6CBF87}"/>
              </a:ext>
            </a:extLst>
          </p:cNvPr>
          <p:cNvPicPr>
            <a:picLocks noChangeAspect="1"/>
          </p:cNvPicPr>
          <p:nvPr/>
        </p:nvPicPr>
        <p:blipFill>
          <a:blip r:embed="rId8"/>
          <a:stretch>
            <a:fillRect/>
          </a:stretch>
        </p:blipFill>
        <p:spPr>
          <a:xfrm>
            <a:off x="791140" y="4559971"/>
            <a:ext cx="3594484" cy="2298029"/>
          </a:xfrm>
          <a:prstGeom prst="rect">
            <a:avLst/>
          </a:prstGeom>
        </p:spPr>
      </p:pic>
      <p:sp>
        <p:nvSpPr>
          <p:cNvPr id="13" name="TextBox 12">
            <a:extLst>
              <a:ext uri="{FF2B5EF4-FFF2-40B4-BE49-F238E27FC236}">
                <a16:creationId xmlns:a16="http://schemas.microsoft.com/office/drawing/2014/main" id="{49513FF2-F2CF-A648-85EA-95D003563B9E}"/>
              </a:ext>
            </a:extLst>
          </p:cNvPr>
          <p:cNvSpPr txBox="1"/>
          <p:nvPr/>
        </p:nvSpPr>
        <p:spPr>
          <a:xfrm>
            <a:off x="-3135" y="15064"/>
            <a:ext cx="931666" cy="307777"/>
          </a:xfrm>
          <a:prstGeom prst="rect">
            <a:avLst/>
          </a:prstGeom>
          <a:noFill/>
        </p:spPr>
        <p:txBody>
          <a:bodyPr wrap="none" rtlCol="0">
            <a:spAutoFit/>
          </a:bodyPr>
          <a:lstStyle/>
          <a:p>
            <a:pPr algn="r"/>
            <a:r>
              <a:rPr lang="en-US" i="1" dirty="0">
                <a:solidFill>
                  <a:schemeClr val="bg1"/>
                </a:solidFill>
              </a:rPr>
              <a:t>Slide #31</a:t>
            </a:r>
          </a:p>
        </p:txBody>
      </p:sp>
    </p:spTree>
    <p:extLst>
      <p:ext uri="{BB962C8B-B14F-4D97-AF65-F5344CB8AC3E}">
        <p14:creationId xmlns:p14="http://schemas.microsoft.com/office/powerpoint/2010/main" val="1249214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549184B-9F69-4348-AED7-894E96629816}"/>
              </a:ext>
            </a:extLst>
          </p:cNvPr>
          <p:cNvSpPr txBox="1"/>
          <p:nvPr/>
        </p:nvSpPr>
        <p:spPr>
          <a:xfrm>
            <a:off x="6226889" y="2018276"/>
            <a:ext cx="5897768" cy="584775"/>
          </a:xfrm>
          <a:prstGeom prst="rect">
            <a:avLst/>
          </a:prstGeom>
          <a:noFill/>
          <a:ln>
            <a:solidFill>
              <a:schemeClr val="accent1">
                <a:shade val="50000"/>
              </a:schemeClr>
            </a:solidFill>
          </a:ln>
        </p:spPr>
        <p:txBody>
          <a:bodyPr wrap="none" rtlCol="0">
            <a:spAutoFit/>
          </a:bodyPr>
          <a:lstStyle/>
          <a:p>
            <a:r>
              <a:rPr lang="en-US" sz="1600" b="1" dirty="0"/>
              <a:t>Largest GWAS in history (&gt;2 million people)</a:t>
            </a:r>
          </a:p>
          <a:p>
            <a:r>
              <a:rPr lang="en-US" sz="1600" b="1" dirty="0"/>
              <a:t>Largest number of global collaborators (&gt; 3,000 scientists)</a:t>
            </a:r>
          </a:p>
        </p:txBody>
      </p:sp>
      <p:pic>
        <p:nvPicPr>
          <p:cNvPr id="4" name="Picture 3">
            <a:extLst>
              <a:ext uri="{FF2B5EF4-FFF2-40B4-BE49-F238E27FC236}">
                <a16:creationId xmlns:a16="http://schemas.microsoft.com/office/drawing/2014/main" id="{898B3D10-002C-0E4B-A82C-EE1CB0D6F8E9}"/>
              </a:ext>
            </a:extLst>
          </p:cNvPr>
          <p:cNvPicPr>
            <a:picLocks noChangeAspect="1"/>
          </p:cNvPicPr>
          <p:nvPr/>
        </p:nvPicPr>
        <p:blipFill>
          <a:blip r:embed="rId3"/>
          <a:stretch>
            <a:fillRect/>
          </a:stretch>
        </p:blipFill>
        <p:spPr>
          <a:xfrm>
            <a:off x="10137770" y="421214"/>
            <a:ext cx="1571705" cy="1571705"/>
          </a:xfrm>
          <a:prstGeom prst="rect">
            <a:avLst/>
          </a:prstGeom>
        </p:spPr>
      </p:pic>
      <p:pic>
        <p:nvPicPr>
          <p:cNvPr id="11" name="Picture 10">
            <a:extLst>
              <a:ext uri="{FF2B5EF4-FFF2-40B4-BE49-F238E27FC236}">
                <a16:creationId xmlns:a16="http://schemas.microsoft.com/office/drawing/2014/main" id="{3822E61E-41ED-1F4C-AAEE-728688809ED1}"/>
              </a:ext>
            </a:extLst>
          </p:cNvPr>
          <p:cNvPicPr>
            <a:picLocks noChangeAspect="1"/>
          </p:cNvPicPr>
          <p:nvPr/>
        </p:nvPicPr>
        <p:blipFill>
          <a:blip r:embed="rId4"/>
          <a:stretch>
            <a:fillRect/>
          </a:stretch>
        </p:blipFill>
        <p:spPr>
          <a:xfrm>
            <a:off x="1654889" y="3429000"/>
            <a:ext cx="9144000" cy="2374900"/>
          </a:xfrm>
          <a:prstGeom prst="rect">
            <a:avLst/>
          </a:prstGeom>
        </p:spPr>
      </p:pic>
      <p:sp>
        <p:nvSpPr>
          <p:cNvPr id="16" name="Oval 15">
            <a:extLst>
              <a:ext uri="{FF2B5EF4-FFF2-40B4-BE49-F238E27FC236}">
                <a16:creationId xmlns:a16="http://schemas.microsoft.com/office/drawing/2014/main" id="{BF0FDB4C-D2E8-234A-9F0D-06A43ACAEC1D}"/>
              </a:ext>
            </a:extLst>
          </p:cNvPr>
          <p:cNvSpPr/>
          <p:nvPr/>
        </p:nvSpPr>
        <p:spPr>
          <a:xfrm>
            <a:off x="9844390" y="4315029"/>
            <a:ext cx="1611960" cy="167088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A31F3D30-2B9F-D34E-A935-D0DF0BCA51F9}"/>
              </a:ext>
            </a:extLst>
          </p:cNvPr>
          <p:cNvPicPr>
            <a:picLocks noChangeAspect="1"/>
          </p:cNvPicPr>
          <p:nvPr/>
        </p:nvPicPr>
        <p:blipFill rotWithShape="1">
          <a:blip r:embed="rId5"/>
          <a:srcRect l="18614" t="24174" b="6784"/>
          <a:stretch/>
        </p:blipFill>
        <p:spPr>
          <a:xfrm>
            <a:off x="0" y="0"/>
            <a:ext cx="6102705" cy="3235643"/>
          </a:xfrm>
          <a:prstGeom prst="rect">
            <a:avLst/>
          </a:prstGeom>
        </p:spPr>
      </p:pic>
      <p:sp>
        <p:nvSpPr>
          <p:cNvPr id="18" name="TextBox 17">
            <a:extLst>
              <a:ext uri="{FF2B5EF4-FFF2-40B4-BE49-F238E27FC236}">
                <a16:creationId xmlns:a16="http://schemas.microsoft.com/office/drawing/2014/main" id="{18960718-EF29-084C-9EF5-B05E1D309171}"/>
              </a:ext>
            </a:extLst>
          </p:cNvPr>
          <p:cNvSpPr txBox="1"/>
          <p:nvPr/>
        </p:nvSpPr>
        <p:spPr>
          <a:xfrm>
            <a:off x="11192991" y="-1479"/>
            <a:ext cx="931666" cy="307777"/>
          </a:xfrm>
          <a:prstGeom prst="rect">
            <a:avLst/>
          </a:prstGeom>
          <a:noFill/>
        </p:spPr>
        <p:txBody>
          <a:bodyPr wrap="none" rtlCol="0">
            <a:spAutoFit/>
          </a:bodyPr>
          <a:lstStyle/>
          <a:p>
            <a:pPr algn="r"/>
            <a:r>
              <a:rPr lang="en-US" i="1" dirty="0">
                <a:solidFill>
                  <a:schemeClr val="bg1"/>
                </a:solidFill>
              </a:rPr>
              <a:t>Slide #32</a:t>
            </a:r>
          </a:p>
        </p:txBody>
      </p:sp>
    </p:spTree>
    <p:extLst>
      <p:ext uri="{BB962C8B-B14F-4D97-AF65-F5344CB8AC3E}">
        <p14:creationId xmlns:p14="http://schemas.microsoft.com/office/powerpoint/2010/main" val="2612024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Scale>
                                      <p:cBhvr>
                                        <p:cTn id="7"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3"/>
                                        </p:tgtEl>
                                        <p:attrNameLst>
                                          <p:attrName>ppt_x</p:attrName>
                                          <p:attrName>ppt_y</p:attrName>
                                        </p:attrNameLst>
                                      </p:cBhvr>
                                    </p:animMotion>
                                    <p:animEffect transition="in" filter="fade">
                                      <p:cBhvr>
                                        <p:cTn id="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prstGeom prst="rect">
            <a:avLst/>
          </a:prstGeom>
        </p:spPr>
        <p:txBody>
          <a:bodyPr wrap="square" lIns="91425" tIns="91425" rIns="91425" bIns="91425" anchor="b" anchorCtr="0">
            <a:noAutofit/>
          </a:bodyPr>
          <a:lstStyle/>
          <a:p>
            <a:pPr lvl="0" algn="ctr"/>
            <a:r>
              <a:rPr lang="en-US" b="1" dirty="0" err="1">
                <a:solidFill>
                  <a:schemeClr val="accent1">
                    <a:lumMod val="50000"/>
                  </a:schemeClr>
                </a:solidFill>
              </a:rPr>
              <a:t>Suuri</a:t>
            </a:r>
            <a:r>
              <a:rPr lang="en-US" b="1" dirty="0">
                <a:solidFill>
                  <a:schemeClr val="accent1">
                    <a:lumMod val="50000"/>
                  </a:schemeClr>
                </a:solidFill>
              </a:rPr>
              <a:t> </a:t>
            </a:r>
            <a:r>
              <a:rPr lang="en-US" b="1" dirty="0" err="1">
                <a:solidFill>
                  <a:schemeClr val="accent1">
                    <a:lumMod val="50000"/>
                  </a:schemeClr>
                </a:solidFill>
              </a:rPr>
              <a:t>kiitos</a:t>
            </a:r>
            <a:r>
              <a:rPr lang="en-US" b="1" dirty="0">
                <a:solidFill>
                  <a:schemeClr val="accent1">
                    <a:lumMod val="50000"/>
                  </a:schemeClr>
                </a:solidFill>
              </a:rPr>
              <a:t>!</a:t>
            </a:r>
            <a:br>
              <a:rPr lang="en-US" b="1" dirty="0">
                <a:solidFill>
                  <a:schemeClr val="accent1">
                    <a:lumMod val="50000"/>
                  </a:schemeClr>
                </a:solidFill>
              </a:rPr>
            </a:br>
            <a:r>
              <a:rPr lang="en-US" b="1" dirty="0" err="1">
                <a:solidFill>
                  <a:schemeClr val="accent1">
                    <a:lumMod val="50000"/>
                  </a:schemeClr>
                </a:solidFill>
              </a:rPr>
              <a:t>Onko</a:t>
            </a:r>
            <a:r>
              <a:rPr lang="en-US" b="1" dirty="0">
                <a:solidFill>
                  <a:schemeClr val="accent1">
                    <a:lumMod val="50000"/>
                  </a:schemeClr>
                </a:solidFill>
              </a:rPr>
              <a:t> </a:t>
            </a:r>
            <a:r>
              <a:rPr lang="en-US" b="1" dirty="0" err="1">
                <a:solidFill>
                  <a:schemeClr val="accent1">
                    <a:lumMod val="50000"/>
                  </a:schemeClr>
                </a:solidFill>
              </a:rPr>
              <a:t>kysyttävää</a:t>
            </a:r>
            <a:r>
              <a:rPr lang="en-US" b="1" dirty="0">
                <a:solidFill>
                  <a:schemeClr val="accent1">
                    <a:lumMod val="50000"/>
                  </a:schemeClr>
                </a:solidFill>
              </a:rPr>
              <a:t>? </a:t>
            </a:r>
            <a:endParaRPr b="1" dirty="0">
              <a:solidFill>
                <a:schemeClr val="accent1">
                  <a:lumMod val="50000"/>
                </a:schemeClr>
              </a:solidFill>
            </a:endParaRPr>
          </a:p>
        </p:txBody>
      </p:sp>
      <p:sp>
        <p:nvSpPr>
          <p:cNvPr id="9" name="Text Placeholder 8">
            <a:extLst>
              <a:ext uri="{FF2B5EF4-FFF2-40B4-BE49-F238E27FC236}">
                <a16:creationId xmlns:a16="http://schemas.microsoft.com/office/drawing/2014/main" id="{EDBA23AE-7492-3C45-9F62-2BFDB402C36C}"/>
              </a:ext>
            </a:extLst>
          </p:cNvPr>
          <p:cNvSpPr>
            <a:spLocks noGrp="1"/>
          </p:cNvSpPr>
          <p:nvPr>
            <p:ph type="body" idx="1"/>
          </p:nvPr>
        </p:nvSpPr>
        <p:spPr/>
        <p:txBody>
          <a:bodyPr/>
          <a:lstStyle/>
          <a:p>
            <a:endParaRPr lang="en-US"/>
          </a:p>
        </p:txBody>
      </p:sp>
      <p:sp>
        <p:nvSpPr>
          <p:cNvPr id="80" name="Shape 80"/>
          <p:cNvSpPr txBox="1"/>
          <p:nvPr/>
        </p:nvSpPr>
        <p:spPr>
          <a:xfrm>
            <a:off x="9245136" y="6156307"/>
            <a:ext cx="2939100" cy="817800"/>
          </a:xfrm>
          <a:prstGeom prst="rect">
            <a:avLst/>
          </a:prstGeom>
          <a:noFill/>
          <a:ln>
            <a:noFill/>
          </a:ln>
        </p:spPr>
        <p:txBody>
          <a:bodyPr wrap="square" lIns="91425" tIns="91425" rIns="91425" bIns="91425" anchor="b" anchorCtr="0">
            <a:noAutofit/>
          </a:bodyPr>
          <a:lstStyle/>
          <a:p>
            <a:pPr lvl="0" algn="r" rtl="0">
              <a:spcBef>
                <a:spcPts val="0"/>
              </a:spcBef>
              <a:buNone/>
            </a:pPr>
            <a:r>
              <a:rPr lang="en-US" dirty="0"/>
              <a:t>@</a:t>
            </a:r>
            <a:r>
              <a:rPr lang="en-US" dirty="0" err="1"/>
              <a:t>mkveerpn</a:t>
            </a:r>
            <a:r>
              <a:rPr lang="en-US" dirty="0"/>
              <a:t> </a:t>
            </a:r>
          </a:p>
          <a:p>
            <a:pPr lvl="0" algn="r" rtl="0">
              <a:spcBef>
                <a:spcPts val="0"/>
              </a:spcBef>
              <a:buNone/>
            </a:pPr>
            <a:r>
              <a:rPr lang="en-US" dirty="0">
                <a:hlinkClick r:id="rId3"/>
              </a:rPr>
              <a:t>veerapen@broadinstitute.org</a:t>
            </a:r>
            <a:endParaRPr lang="en-US" dirty="0"/>
          </a:p>
          <a:p>
            <a:pPr algn="r"/>
            <a:r>
              <a:rPr lang="en-US" dirty="0"/>
              <a:t>#</a:t>
            </a:r>
            <a:r>
              <a:rPr lang="en-US" dirty="0" err="1"/>
              <a:t>ATGUstrong</a:t>
            </a:r>
            <a:endParaRPr lang="en-US" dirty="0"/>
          </a:p>
          <a:p>
            <a:pPr lvl="0" algn="r" rtl="0">
              <a:spcBef>
                <a:spcPts val="0"/>
              </a:spcBef>
              <a:buNone/>
            </a:pPr>
            <a:endParaRPr lang="en-US" dirty="0"/>
          </a:p>
        </p:txBody>
      </p:sp>
      <p:pic>
        <p:nvPicPr>
          <p:cNvPr id="15364" name="Picture 4" descr="mage result for twitter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4643" y="6031655"/>
            <a:ext cx="1176521" cy="219325"/>
          </a:xfrm>
          <a:prstGeom prst="rect">
            <a:avLst/>
          </a:prstGeom>
          <a:noFill/>
          <a:extLst>
            <a:ext uri="{909E8E84-426E-40DD-AFC4-6F175D3DCCD1}">
              <a14:hiddenFill xmlns:a14="http://schemas.microsoft.com/office/drawing/2010/main">
                <a:solidFill>
                  <a:srgbClr val="FFFFFF"/>
                </a:solidFill>
              </a14:hiddenFill>
            </a:ext>
          </a:extLst>
        </p:spPr>
      </p:pic>
      <p:pic>
        <p:nvPicPr>
          <p:cNvPr id="11" name="Shape 66">
            <a:extLst>
              <a:ext uri="{FF2B5EF4-FFF2-40B4-BE49-F238E27FC236}">
                <a16:creationId xmlns:a16="http://schemas.microsoft.com/office/drawing/2014/main" id="{056A9968-FD44-644B-BDA3-4E0502B662AB}"/>
              </a:ext>
            </a:extLst>
          </p:cNvPr>
          <p:cNvPicPr preferRelativeResize="0"/>
          <p:nvPr/>
        </p:nvPicPr>
        <p:blipFill rotWithShape="1">
          <a:blip r:embed="rId5">
            <a:alphaModFix/>
          </a:blip>
          <a:srcRect/>
          <a:stretch/>
        </p:blipFill>
        <p:spPr>
          <a:xfrm>
            <a:off x="9860535" y="203672"/>
            <a:ext cx="2158170" cy="752888"/>
          </a:xfrm>
          <a:prstGeom prst="rect">
            <a:avLst/>
          </a:prstGeom>
          <a:solidFill>
            <a:schemeClr val="lt1"/>
          </a:solidFill>
          <a:ln>
            <a:noFill/>
          </a:ln>
        </p:spPr>
      </p:pic>
      <p:sp>
        <p:nvSpPr>
          <p:cNvPr id="6" name="TextBox 5">
            <a:extLst>
              <a:ext uri="{FF2B5EF4-FFF2-40B4-BE49-F238E27FC236}">
                <a16:creationId xmlns:a16="http://schemas.microsoft.com/office/drawing/2014/main" id="{50124D9E-9D60-4941-AA23-27B6E0972188}"/>
              </a:ext>
            </a:extLst>
          </p:cNvPr>
          <p:cNvSpPr txBox="1"/>
          <p:nvPr/>
        </p:nvSpPr>
        <p:spPr>
          <a:xfrm>
            <a:off x="34569" y="5934670"/>
            <a:ext cx="2736647" cy="1200329"/>
          </a:xfrm>
          <a:prstGeom prst="rect">
            <a:avLst/>
          </a:prstGeom>
          <a:noFill/>
        </p:spPr>
        <p:txBody>
          <a:bodyPr wrap="none" rtlCol="0">
            <a:spAutoFit/>
          </a:bodyPr>
          <a:lstStyle/>
          <a:p>
            <a:r>
              <a:rPr lang="en-US" sz="1800" dirty="0"/>
              <a:t>Kumar Veerapen, PhD</a:t>
            </a:r>
          </a:p>
          <a:p>
            <a:r>
              <a:rPr lang="en-US" sz="1800" i="1" dirty="0"/>
              <a:t>Computational Scientist I</a:t>
            </a:r>
          </a:p>
          <a:p>
            <a:r>
              <a:rPr lang="en-US" sz="1800" dirty="0"/>
              <a:t>Daly and Neale labs</a:t>
            </a:r>
          </a:p>
          <a:p>
            <a:endParaRPr lang="en-US" sz="1800" dirty="0"/>
          </a:p>
        </p:txBody>
      </p:sp>
      <p:pic>
        <p:nvPicPr>
          <p:cNvPr id="2" name="Picture 1">
            <a:extLst>
              <a:ext uri="{FF2B5EF4-FFF2-40B4-BE49-F238E27FC236}">
                <a16:creationId xmlns:a16="http://schemas.microsoft.com/office/drawing/2014/main" id="{6E4732B1-3236-594F-9952-249B59A60F16}"/>
              </a:ext>
            </a:extLst>
          </p:cNvPr>
          <p:cNvPicPr>
            <a:picLocks noChangeAspect="1"/>
          </p:cNvPicPr>
          <p:nvPr/>
        </p:nvPicPr>
        <p:blipFill rotWithShape="1">
          <a:blip r:embed="rId6"/>
          <a:srcRect l="9042" t="20214" r="9154" b="16300"/>
          <a:stretch/>
        </p:blipFill>
        <p:spPr>
          <a:xfrm>
            <a:off x="9476423" y="6267364"/>
            <a:ext cx="264320" cy="205133"/>
          </a:xfrm>
          <a:prstGeom prst="rect">
            <a:avLst/>
          </a:prstGeom>
        </p:spPr>
      </p:pic>
      <p:pic>
        <p:nvPicPr>
          <p:cNvPr id="7" name="Picture 6">
            <a:extLst>
              <a:ext uri="{FF2B5EF4-FFF2-40B4-BE49-F238E27FC236}">
                <a16:creationId xmlns:a16="http://schemas.microsoft.com/office/drawing/2014/main" id="{6FF88975-0C7D-9044-9E46-692EE63C7377}"/>
              </a:ext>
            </a:extLst>
          </p:cNvPr>
          <p:cNvPicPr>
            <a:picLocks noChangeAspect="1"/>
          </p:cNvPicPr>
          <p:nvPr/>
        </p:nvPicPr>
        <p:blipFill rotWithShape="1">
          <a:blip r:embed="rId7"/>
          <a:srcRect l="8885" t="34009" r="11005" b="32677"/>
          <a:stretch/>
        </p:blipFill>
        <p:spPr>
          <a:xfrm>
            <a:off x="4843007" y="55385"/>
            <a:ext cx="2502810" cy="1045029"/>
          </a:xfrm>
          <a:prstGeom prst="rect">
            <a:avLst/>
          </a:prstGeom>
        </p:spPr>
      </p:pic>
      <p:sp>
        <p:nvSpPr>
          <p:cNvPr id="3" name="TextBox 2">
            <a:extLst>
              <a:ext uri="{FF2B5EF4-FFF2-40B4-BE49-F238E27FC236}">
                <a16:creationId xmlns:a16="http://schemas.microsoft.com/office/drawing/2014/main" id="{830C39A2-80AE-6941-BBCB-D3728F5BCAEA}"/>
              </a:ext>
            </a:extLst>
          </p:cNvPr>
          <p:cNvSpPr txBox="1"/>
          <p:nvPr/>
        </p:nvSpPr>
        <p:spPr>
          <a:xfrm>
            <a:off x="564894" y="1276717"/>
            <a:ext cx="2869791" cy="2677656"/>
          </a:xfrm>
          <a:prstGeom prst="rect">
            <a:avLst/>
          </a:prstGeom>
          <a:noFill/>
        </p:spPr>
        <p:txBody>
          <a:bodyPr wrap="square" rtlCol="0">
            <a:spAutoFit/>
          </a:bodyPr>
          <a:lstStyle/>
          <a:p>
            <a:r>
              <a:rPr lang="en-US" u="sng" dirty="0" err="1"/>
              <a:t>Paljon</a:t>
            </a:r>
            <a:r>
              <a:rPr lang="en-US" u="sng" dirty="0"/>
              <a:t> </a:t>
            </a:r>
            <a:r>
              <a:rPr lang="en-US" u="sng" dirty="0" err="1"/>
              <a:t>kippiksia</a:t>
            </a:r>
            <a:r>
              <a:rPr lang="en-US" u="sng" dirty="0"/>
              <a:t> </a:t>
            </a:r>
          </a:p>
          <a:p>
            <a:r>
              <a:rPr lang="en-US" b="1" dirty="0"/>
              <a:t>Mark Daly, PhD</a:t>
            </a:r>
          </a:p>
          <a:p>
            <a:r>
              <a:rPr lang="en-US" b="1" dirty="0" err="1"/>
              <a:t>Mitja</a:t>
            </a:r>
            <a:r>
              <a:rPr lang="en-US" b="1" dirty="0"/>
              <a:t> </a:t>
            </a:r>
            <a:r>
              <a:rPr lang="en-US" b="1" dirty="0" err="1"/>
              <a:t>Kurki</a:t>
            </a:r>
            <a:r>
              <a:rPr lang="en-US" b="1" dirty="0"/>
              <a:t>, PhD</a:t>
            </a:r>
          </a:p>
          <a:p>
            <a:r>
              <a:rPr lang="en-US" dirty="0"/>
              <a:t>Ben Neale, PhD</a:t>
            </a:r>
          </a:p>
          <a:p>
            <a:r>
              <a:rPr lang="en-US" dirty="0" err="1"/>
              <a:t>Tuomo</a:t>
            </a:r>
            <a:r>
              <a:rPr lang="en-US" dirty="0"/>
              <a:t> </a:t>
            </a:r>
            <a:r>
              <a:rPr lang="en-US" dirty="0" err="1"/>
              <a:t>Kiiskinen</a:t>
            </a:r>
            <a:r>
              <a:rPr lang="en-US" dirty="0"/>
              <a:t>, MD</a:t>
            </a:r>
          </a:p>
          <a:p>
            <a:r>
              <a:rPr lang="en-US" dirty="0" err="1"/>
              <a:t>Juha</a:t>
            </a:r>
            <a:r>
              <a:rPr lang="en-US" dirty="0"/>
              <a:t> </a:t>
            </a:r>
            <a:r>
              <a:rPr lang="en-US" dirty="0" err="1"/>
              <a:t>Karjalainen</a:t>
            </a:r>
            <a:r>
              <a:rPr lang="en-US" dirty="0"/>
              <a:t>, PhD</a:t>
            </a:r>
          </a:p>
          <a:p>
            <a:r>
              <a:rPr lang="en-US" dirty="0"/>
              <a:t>Ari </a:t>
            </a:r>
            <a:r>
              <a:rPr lang="en-US" dirty="0" err="1"/>
              <a:t>Ahola</a:t>
            </a:r>
            <a:r>
              <a:rPr lang="en-US" dirty="0"/>
              <a:t>-Olli, MD, PhD</a:t>
            </a:r>
          </a:p>
          <a:p>
            <a:r>
              <a:rPr lang="en-US" dirty="0"/>
              <a:t>Pietro Della </a:t>
            </a:r>
            <a:r>
              <a:rPr lang="en-US" dirty="0" err="1"/>
              <a:t>Briotta</a:t>
            </a:r>
            <a:r>
              <a:rPr lang="en-US" dirty="0"/>
              <a:t> </a:t>
            </a:r>
            <a:r>
              <a:rPr lang="en-US" dirty="0" err="1"/>
              <a:t>Parolo</a:t>
            </a:r>
            <a:r>
              <a:rPr lang="en-US" dirty="0"/>
              <a:t>, PhD</a:t>
            </a:r>
          </a:p>
          <a:p>
            <a:r>
              <a:rPr lang="en-US" dirty="0" err="1"/>
              <a:t>Jaana</a:t>
            </a:r>
            <a:r>
              <a:rPr lang="en-US" dirty="0"/>
              <a:t> </a:t>
            </a:r>
            <a:r>
              <a:rPr lang="en-US" dirty="0" err="1"/>
              <a:t>Suvisaari</a:t>
            </a:r>
            <a:r>
              <a:rPr lang="en-US" dirty="0"/>
              <a:t>, MD, PhD</a:t>
            </a:r>
          </a:p>
          <a:p>
            <a:r>
              <a:rPr lang="en-US" dirty="0"/>
              <a:t>Wei Zhou, PhD</a:t>
            </a:r>
          </a:p>
          <a:p>
            <a:r>
              <a:rPr lang="en-US" dirty="0"/>
              <a:t>Hanna </a:t>
            </a:r>
            <a:r>
              <a:rPr lang="en-US" dirty="0" err="1"/>
              <a:t>Ollila</a:t>
            </a:r>
            <a:r>
              <a:rPr lang="en-US" dirty="0"/>
              <a:t>, PhD</a:t>
            </a:r>
          </a:p>
          <a:p>
            <a:r>
              <a:rPr lang="en-US" dirty="0" err="1"/>
              <a:t>Aarno</a:t>
            </a:r>
            <a:r>
              <a:rPr lang="en-US" dirty="0"/>
              <a:t> </a:t>
            </a:r>
            <a:r>
              <a:rPr lang="en-US" dirty="0" err="1"/>
              <a:t>Palotie</a:t>
            </a:r>
            <a:r>
              <a:rPr lang="en-US" dirty="0"/>
              <a:t>, MD, PhD</a:t>
            </a:r>
          </a:p>
        </p:txBody>
      </p:sp>
      <p:pic>
        <p:nvPicPr>
          <p:cNvPr id="14" name="Picture 4" descr="mage result for massachusetts general hospital">
            <a:extLst>
              <a:ext uri="{FF2B5EF4-FFF2-40B4-BE49-F238E27FC236}">
                <a16:creationId xmlns:a16="http://schemas.microsoft.com/office/drawing/2014/main" id="{3473CE14-8538-394B-9F5B-46EBB52E1B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470" y="324519"/>
            <a:ext cx="2740424" cy="5582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74B0722-8655-5941-B20F-F3C6B8558C02}"/>
              </a:ext>
            </a:extLst>
          </p:cNvPr>
          <p:cNvPicPr>
            <a:picLocks noChangeAspect="1"/>
          </p:cNvPicPr>
          <p:nvPr/>
        </p:nvPicPr>
        <p:blipFill>
          <a:blip r:embed="rId9"/>
          <a:stretch>
            <a:fillRect/>
          </a:stretch>
        </p:blipFill>
        <p:spPr>
          <a:xfrm>
            <a:off x="9737666" y="1472808"/>
            <a:ext cx="1954040" cy="1954040"/>
          </a:xfrm>
          <a:prstGeom prst="rect">
            <a:avLst/>
          </a:prstGeom>
        </p:spPr>
      </p:pic>
      <p:sp>
        <p:nvSpPr>
          <p:cNvPr id="17" name="Shape 78">
            <a:extLst>
              <a:ext uri="{FF2B5EF4-FFF2-40B4-BE49-F238E27FC236}">
                <a16:creationId xmlns:a16="http://schemas.microsoft.com/office/drawing/2014/main" id="{003A99D4-2A8D-AC4C-A08C-D21E7089138B}"/>
              </a:ext>
            </a:extLst>
          </p:cNvPr>
          <p:cNvSpPr txBox="1">
            <a:spLocks/>
          </p:cNvSpPr>
          <p:nvPr/>
        </p:nvSpPr>
        <p:spPr>
          <a:xfrm>
            <a:off x="647531" y="4149975"/>
            <a:ext cx="10976400" cy="3693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600"/>
              </a:spcAft>
              <a:buClr>
                <a:srgbClr val="888888"/>
              </a:buClr>
              <a:buSzPct val="100000"/>
              <a:buFont typeface="Arial"/>
              <a:buNone/>
              <a:defRPr sz="2400" b="0" i="0" u="none" strike="noStrike" cap="none">
                <a:solidFill>
                  <a:srgbClr val="888888"/>
                </a:solidFill>
                <a:latin typeface="Arial"/>
                <a:ea typeface="Arial"/>
                <a:cs typeface="Arial"/>
                <a:sym typeface="Arial"/>
              </a:defRPr>
            </a:lvl1pPr>
            <a:lvl2pPr marL="457200" marR="0" lvl="1" indent="0" algn="l" rtl="0">
              <a:lnSpc>
                <a:spcPct val="100000"/>
              </a:lnSpc>
              <a:spcBef>
                <a:spcPts val="0"/>
              </a:spcBef>
              <a:spcAft>
                <a:spcPts val="600"/>
              </a:spcAft>
              <a:buClr>
                <a:srgbClr val="888888"/>
              </a:buClr>
              <a:buSzPct val="100000"/>
              <a:buFont typeface="Arial"/>
              <a:buNone/>
              <a:defRPr sz="2000" b="0" i="0" u="none" strike="noStrike" cap="none">
                <a:solidFill>
                  <a:srgbClr val="888888"/>
                </a:solidFill>
                <a:latin typeface="Arial"/>
                <a:ea typeface="Arial"/>
                <a:cs typeface="Arial"/>
                <a:sym typeface="Arial"/>
              </a:defRPr>
            </a:lvl2pPr>
            <a:lvl3pPr marL="914400" marR="0" lvl="2" indent="0" algn="l" rtl="0">
              <a:lnSpc>
                <a:spcPct val="100000"/>
              </a:lnSpc>
              <a:spcBef>
                <a:spcPts val="0"/>
              </a:spcBef>
              <a:spcAft>
                <a:spcPts val="600"/>
              </a:spcAft>
              <a:buClr>
                <a:srgbClr val="888888"/>
              </a:buClr>
              <a:buSzPct val="100000"/>
              <a:buFont typeface="Arial"/>
              <a:buNone/>
              <a:defRPr sz="1800" b="0" i="0" u="none" strike="noStrike" cap="none">
                <a:solidFill>
                  <a:srgbClr val="888888"/>
                </a:solidFill>
                <a:latin typeface="Arial"/>
                <a:ea typeface="Arial"/>
                <a:cs typeface="Arial"/>
                <a:sym typeface="Arial"/>
              </a:defRPr>
            </a:lvl3pPr>
            <a:lvl4pPr marL="1371600" marR="0" lvl="3" indent="0" algn="l" rtl="0">
              <a:lnSpc>
                <a:spcPct val="100000"/>
              </a:lnSpc>
              <a:spcBef>
                <a:spcPts val="0"/>
              </a:spcBef>
              <a:spcAft>
                <a:spcPts val="600"/>
              </a:spcAft>
              <a:buClr>
                <a:srgbClr val="888888"/>
              </a:buClr>
              <a:buSzPct val="100000"/>
              <a:buFont typeface="Arial"/>
              <a:buNone/>
              <a:defRPr sz="1600" b="0" i="0" u="none" strike="noStrike" cap="none">
                <a:solidFill>
                  <a:srgbClr val="888888"/>
                </a:solidFill>
                <a:latin typeface="Arial"/>
                <a:ea typeface="Arial"/>
                <a:cs typeface="Arial"/>
                <a:sym typeface="Arial"/>
              </a:defRPr>
            </a:lvl4pPr>
            <a:lvl5pPr marL="1828800" marR="0" lvl="4" indent="0" algn="l" rtl="0">
              <a:lnSpc>
                <a:spcPct val="100000"/>
              </a:lnSpc>
              <a:spcBef>
                <a:spcPts val="0"/>
              </a:spcBef>
              <a:spcAft>
                <a:spcPts val="600"/>
              </a:spcAft>
              <a:buClr>
                <a:srgbClr val="888888"/>
              </a:buClr>
              <a:buSzPct val="100000"/>
              <a:buFont typeface="Arial"/>
              <a:buNone/>
              <a:defRPr sz="1600" b="0" i="0" u="none" strike="noStrike" cap="none">
                <a:solidFill>
                  <a:srgbClr val="888888"/>
                </a:solidFill>
                <a:latin typeface="Arial"/>
                <a:ea typeface="Arial"/>
                <a:cs typeface="Arial"/>
                <a:sym typeface="Arial"/>
              </a:defRPr>
            </a:lvl5pPr>
            <a:lvl6pPr marL="2286000" marR="0" lvl="5"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Arial"/>
                <a:ea typeface="Arial"/>
                <a:cs typeface="Arial"/>
                <a:sym typeface="Arial"/>
              </a:defRPr>
            </a:lvl6pPr>
            <a:lvl7pPr marL="2743200" marR="0" lvl="6"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Arial"/>
                <a:ea typeface="Arial"/>
                <a:cs typeface="Arial"/>
                <a:sym typeface="Arial"/>
              </a:defRPr>
            </a:lvl7pPr>
            <a:lvl8pPr marL="3200400" marR="0" lvl="7"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Arial"/>
                <a:ea typeface="Arial"/>
                <a:cs typeface="Arial"/>
                <a:sym typeface="Arial"/>
              </a:defRPr>
            </a:lvl8pPr>
            <a:lvl9pPr marL="3657600" marR="0" lvl="8" indent="0" algn="l" rtl="0">
              <a:lnSpc>
                <a:spcPct val="90000"/>
              </a:lnSpc>
              <a:spcBef>
                <a:spcPts val="500"/>
              </a:spcBef>
              <a:spcAft>
                <a:spcPts val="0"/>
              </a:spcAft>
              <a:buClr>
                <a:srgbClr val="888888"/>
              </a:buClr>
              <a:buSzPct val="100000"/>
              <a:buFont typeface="Arial"/>
              <a:buNone/>
              <a:defRPr sz="1600" b="0" i="0" u="none" strike="noStrike" cap="none">
                <a:solidFill>
                  <a:srgbClr val="888888"/>
                </a:solidFill>
                <a:latin typeface="Arial"/>
                <a:ea typeface="Arial"/>
                <a:cs typeface="Arial"/>
                <a:sym typeface="Arial"/>
              </a:defRPr>
            </a:lvl9pPr>
          </a:lstStyle>
          <a:p>
            <a:pPr algn="ctr"/>
            <a:r>
              <a:rPr lang="en-US" sz="2800" b="1" dirty="0"/>
              <a:t>Novartis Interview for Human Genetics Data Scientist, </a:t>
            </a:r>
          </a:p>
          <a:p>
            <a:pPr algn="ctr"/>
            <a:r>
              <a:rPr lang="en-US" sz="2800" b="1" dirty="0"/>
              <a:t>Chemical Biology and Therapeutics</a:t>
            </a:r>
          </a:p>
          <a:p>
            <a:pPr algn="ctr"/>
            <a:r>
              <a:rPr lang="en-US" sz="2800" dirty="0"/>
              <a:t>November 24</a:t>
            </a:r>
            <a:r>
              <a:rPr lang="en-US" sz="2800" baseline="30000" dirty="0"/>
              <a:t>th</a:t>
            </a:r>
            <a:r>
              <a:rPr lang="en-US" sz="2800" dirty="0"/>
              <a:t>, 2021</a:t>
            </a:r>
          </a:p>
        </p:txBody>
      </p:sp>
      <p:sp>
        <p:nvSpPr>
          <p:cNvPr id="4" name="TextBox 3">
            <a:extLst>
              <a:ext uri="{FF2B5EF4-FFF2-40B4-BE49-F238E27FC236}">
                <a16:creationId xmlns:a16="http://schemas.microsoft.com/office/drawing/2014/main" id="{A7649F01-68F5-FE4A-B66B-061B3F1515DD}"/>
              </a:ext>
            </a:extLst>
          </p:cNvPr>
          <p:cNvSpPr txBox="1"/>
          <p:nvPr/>
        </p:nvSpPr>
        <p:spPr>
          <a:xfrm>
            <a:off x="3823985" y="1148620"/>
            <a:ext cx="4623382" cy="584775"/>
          </a:xfrm>
          <a:prstGeom prst="rect">
            <a:avLst/>
          </a:prstGeom>
          <a:noFill/>
        </p:spPr>
        <p:txBody>
          <a:bodyPr wrap="none" rtlCol="0">
            <a:spAutoFit/>
          </a:bodyPr>
          <a:lstStyle/>
          <a:p>
            <a:pPr algn="ctr"/>
            <a:r>
              <a:rPr lang="en-US" sz="1600" b="1" i="1" dirty="0"/>
              <a:t>Be on the lookout for our </a:t>
            </a:r>
            <a:r>
              <a:rPr lang="en-US" sz="1600" b="1" i="1" dirty="0" err="1"/>
              <a:t>FinnGen</a:t>
            </a:r>
            <a:r>
              <a:rPr lang="en-US" sz="1600" b="1" i="1" dirty="0"/>
              <a:t> flagship </a:t>
            </a:r>
          </a:p>
          <a:p>
            <a:pPr algn="ctr"/>
            <a:r>
              <a:rPr lang="en-US" sz="1600" b="1" i="1" dirty="0"/>
              <a:t>paper that’s being submitted to Nature soon! </a:t>
            </a:r>
          </a:p>
        </p:txBody>
      </p:sp>
    </p:spTree>
    <p:extLst>
      <p:ext uri="{BB962C8B-B14F-4D97-AF65-F5344CB8AC3E}">
        <p14:creationId xmlns:p14="http://schemas.microsoft.com/office/powerpoint/2010/main" val="26847133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a:extLst>
              <a:ext uri="{FF2B5EF4-FFF2-40B4-BE49-F238E27FC236}">
                <a16:creationId xmlns:a16="http://schemas.microsoft.com/office/drawing/2014/main" id="{5EE48C36-ADC8-4E1D-86A0-CB4FCD4C6C7B}"/>
              </a:ext>
            </a:extLst>
          </p:cNvPr>
          <p:cNvSpPr/>
          <p:nvPr/>
        </p:nvSpPr>
        <p:spPr>
          <a:xfrm>
            <a:off x="5850001" y="3590883"/>
            <a:ext cx="2501248" cy="2502836"/>
          </a:xfrm>
          <a:prstGeom prst="ellipse">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 name="Oval 3">
            <a:extLst>
              <a:ext uri="{FF2B5EF4-FFF2-40B4-BE49-F238E27FC236}">
                <a16:creationId xmlns:a16="http://schemas.microsoft.com/office/drawing/2014/main" id="{EFF15107-F532-400C-A217-AFDEC389B330}"/>
              </a:ext>
            </a:extLst>
          </p:cNvPr>
          <p:cNvSpPr/>
          <p:nvPr/>
        </p:nvSpPr>
        <p:spPr>
          <a:xfrm>
            <a:off x="3683628" y="3590883"/>
            <a:ext cx="2502835" cy="2502836"/>
          </a:xfrm>
          <a:prstGeom prst="ellipse">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2706" name="Title 1">
            <a:extLst>
              <a:ext uri="{FF2B5EF4-FFF2-40B4-BE49-F238E27FC236}">
                <a16:creationId xmlns:a16="http://schemas.microsoft.com/office/drawing/2014/main" id="{6483C9BE-1ABB-4571-9977-3DB06AD0E186}"/>
              </a:ext>
            </a:extLst>
          </p:cNvPr>
          <p:cNvSpPr>
            <a:spLocks noGrp="1"/>
          </p:cNvSpPr>
          <p:nvPr>
            <p:ph type="title"/>
          </p:nvPr>
        </p:nvSpPr>
        <p:spPr/>
        <p:txBody>
          <a:bodyPr/>
          <a:lstStyle/>
          <a:p>
            <a:r>
              <a:rPr lang="fi-FI" altLang="fi-FI" b="1" dirty="0" err="1"/>
              <a:t>Why</a:t>
            </a:r>
            <a:r>
              <a:rPr lang="fi-FI" altLang="fi-FI" b="1" dirty="0"/>
              <a:t> Finland?</a:t>
            </a:r>
          </a:p>
        </p:txBody>
      </p:sp>
      <p:sp>
        <p:nvSpPr>
          <p:cNvPr id="36" name="Oval 35">
            <a:extLst>
              <a:ext uri="{FF2B5EF4-FFF2-40B4-BE49-F238E27FC236}">
                <a16:creationId xmlns:a16="http://schemas.microsoft.com/office/drawing/2014/main" id="{10273E7C-ABE0-4286-B497-5A0A6876FB24}"/>
              </a:ext>
            </a:extLst>
          </p:cNvPr>
          <p:cNvSpPr/>
          <p:nvPr/>
        </p:nvSpPr>
        <p:spPr>
          <a:xfrm>
            <a:off x="4773956" y="1702250"/>
            <a:ext cx="2521881" cy="2520294"/>
          </a:xfrm>
          <a:prstGeom prst="ellipse">
            <a:avLst/>
          </a:prstGeom>
          <a:no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72708" name="Group 6">
            <a:extLst>
              <a:ext uri="{FF2B5EF4-FFF2-40B4-BE49-F238E27FC236}">
                <a16:creationId xmlns:a16="http://schemas.microsoft.com/office/drawing/2014/main" id="{5DCDE667-B0DF-4097-87D3-1A40E72808DA}"/>
              </a:ext>
            </a:extLst>
          </p:cNvPr>
          <p:cNvGrpSpPr>
            <a:grpSpLocks/>
          </p:cNvGrpSpPr>
          <p:nvPr/>
        </p:nvGrpSpPr>
        <p:grpSpPr bwMode="auto">
          <a:xfrm>
            <a:off x="5435772" y="2333910"/>
            <a:ext cx="1195076" cy="1290718"/>
            <a:chOff x="5373280" y="1905262"/>
            <a:chExt cx="1443577" cy="1561984"/>
          </a:xfrm>
        </p:grpSpPr>
        <p:sp>
          <p:nvSpPr>
            <p:cNvPr id="15" name="Rectangle 14">
              <a:extLst>
                <a:ext uri="{FF2B5EF4-FFF2-40B4-BE49-F238E27FC236}">
                  <a16:creationId xmlns:a16="http://schemas.microsoft.com/office/drawing/2014/main" id="{2E72B506-1C41-4103-BDBD-1A1CCF560E6B}"/>
                </a:ext>
              </a:extLst>
            </p:cNvPr>
            <p:cNvSpPr/>
            <p:nvPr/>
          </p:nvSpPr>
          <p:spPr>
            <a:xfrm>
              <a:off x="5373280" y="3057646"/>
              <a:ext cx="1443577" cy="409600"/>
            </a:xfrm>
            <a:prstGeom prst="rect">
              <a:avLst/>
            </a:prstGeom>
          </p:spPr>
          <p:txBody>
            <a:bodyPr>
              <a:spAutoFit/>
            </a:bodyPr>
            <a:lstStyle/>
            <a:p>
              <a:pPr>
                <a:defRPr/>
              </a:pPr>
              <a:r>
                <a:rPr lang="en-US" b="1" dirty="0">
                  <a:solidFill>
                    <a:schemeClr val="accent5"/>
                  </a:solidFill>
                  <a:latin typeface="Arial" charset="0"/>
                  <a:ea typeface="Arial" charset="0"/>
                  <a:cs typeface="Arial" charset="0"/>
                </a:rPr>
                <a:t> </a:t>
              </a:r>
              <a:r>
                <a:rPr lang="en-US" sz="1600" b="1" dirty="0">
                  <a:solidFill>
                    <a:schemeClr val="accent5"/>
                  </a:solidFill>
                  <a:latin typeface="Arial" charset="0"/>
                  <a:ea typeface="Arial" charset="0"/>
                  <a:cs typeface="Arial" charset="0"/>
                </a:rPr>
                <a:t>FINLAND </a:t>
              </a:r>
            </a:p>
          </p:txBody>
        </p:sp>
        <p:pic>
          <p:nvPicPr>
            <p:cNvPr id="72736" name="Picture 15">
              <a:extLst>
                <a:ext uri="{FF2B5EF4-FFF2-40B4-BE49-F238E27FC236}">
                  <a16:creationId xmlns:a16="http://schemas.microsoft.com/office/drawing/2014/main" id="{65748DA0-A9D0-4880-81EC-FBE003264F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06942" y="1905262"/>
              <a:ext cx="945191" cy="1165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715" name="Rectangle 4">
            <a:extLst>
              <a:ext uri="{FF2B5EF4-FFF2-40B4-BE49-F238E27FC236}">
                <a16:creationId xmlns:a16="http://schemas.microsoft.com/office/drawing/2014/main" id="{11AECE5A-C197-48E7-BDB9-0D59F3C9646E}"/>
              </a:ext>
            </a:extLst>
          </p:cNvPr>
          <p:cNvSpPr>
            <a:spLocks noChangeArrowheads="1"/>
          </p:cNvSpPr>
          <p:nvPr/>
        </p:nvSpPr>
        <p:spPr bwMode="auto">
          <a:xfrm>
            <a:off x="2693248" y="1864133"/>
            <a:ext cx="2104515" cy="30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buSzPct val="25000"/>
            </a:pPr>
            <a:r>
              <a:rPr lang="fi-FI" altLang="fi-FI" dirty="0" err="1">
                <a:solidFill>
                  <a:srgbClr val="3400D3"/>
                </a:solidFill>
                <a:latin typeface="Arial" panose="020B0604020202020204" pitchFamily="34" charset="0"/>
                <a:cs typeface="Arial" panose="020B0604020202020204" pitchFamily="34" charset="0"/>
              </a:rPr>
              <a:t>Unique</a:t>
            </a:r>
            <a:r>
              <a:rPr lang="fi-FI" altLang="fi-FI" dirty="0">
                <a:solidFill>
                  <a:srgbClr val="3400D3"/>
                </a:solidFill>
                <a:latin typeface="Arial" panose="020B0604020202020204" pitchFamily="34" charset="0"/>
                <a:cs typeface="Arial" panose="020B0604020202020204" pitchFamily="34" charset="0"/>
              </a:rPr>
              <a:t> </a:t>
            </a:r>
            <a:r>
              <a:rPr lang="fi-FI" altLang="fi-FI" dirty="0" err="1">
                <a:solidFill>
                  <a:srgbClr val="3400D3"/>
                </a:solidFill>
                <a:latin typeface="Arial" panose="020B0604020202020204" pitchFamily="34" charset="0"/>
                <a:cs typeface="Arial" panose="020B0604020202020204" pitchFamily="34" charset="0"/>
              </a:rPr>
              <a:t>genetic</a:t>
            </a:r>
            <a:r>
              <a:rPr lang="fi-FI" altLang="fi-FI" dirty="0">
                <a:solidFill>
                  <a:srgbClr val="3400D3"/>
                </a:solidFill>
                <a:latin typeface="Arial" panose="020B0604020202020204" pitchFamily="34" charset="0"/>
                <a:cs typeface="Arial" panose="020B0604020202020204" pitchFamily="34" charset="0"/>
              </a:rPr>
              <a:t> </a:t>
            </a:r>
            <a:r>
              <a:rPr lang="fi-FI" altLang="fi-FI" dirty="0" err="1">
                <a:solidFill>
                  <a:srgbClr val="3400D3"/>
                </a:solidFill>
                <a:latin typeface="Arial" panose="020B0604020202020204" pitchFamily="34" charset="0"/>
                <a:cs typeface="Arial" panose="020B0604020202020204" pitchFamily="34" charset="0"/>
              </a:rPr>
              <a:t>ancestry</a:t>
            </a:r>
            <a:endParaRPr lang="fi-FI" altLang="fi-FI" dirty="0">
              <a:solidFill>
                <a:srgbClr val="3400D3"/>
              </a:solidFill>
              <a:latin typeface="Arial" panose="020B0604020202020204" pitchFamily="34" charset="0"/>
              <a:cs typeface="Arial" panose="020B0604020202020204" pitchFamily="34" charset="0"/>
            </a:endParaRPr>
          </a:p>
        </p:txBody>
      </p:sp>
      <p:sp>
        <p:nvSpPr>
          <p:cNvPr id="72716" name="Rectangle 36">
            <a:extLst>
              <a:ext uri="{FF2B5EF4-FFF2-40B4-BE49-F238E27FC236}">
                <a16:creationId xmlns:a16="http://schemas.microsoft.com/office/drawing/2014/main" id="{584EC319-8931-4E01-8640-2D657B4AD61D}"/>
              </a:ext>
            </a:extLst>
          </p:cNvPr>
          <p:cNvSpPr>
            <a:spLocks noChangeArrowheads="1"/>
          </p:cNvSpPr>
          <p:nvPr/>
        </p:nvSpPr>
        <p:spPr bwMode="auto">
          <a:xfrm>
            <a:off x="1907451" y="2816384"/>
            <a:ext cx="2452276" cy="52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buSzPct val="25000"/>
            </a:pPr>
            <a:r>
              <a:rPr lang="fi-FI" altLang="fi-FI">
                <a:solidFill>
                  <a:srgbClr val="3400D3"/>
                </a:solidFill>
                <a:latin typeface="Arial" panose="020B0604020202020204" pitchFamily="34" charset="0"/>
                <a:cs typeface="Arial" panose="020B0604020202020204" pitchFamily="34" charset="0"/>
              </a:rPr>
              <a:t>Comprehensive high-quality </a:t>
            </a:r>
            <a:br>
              <a:rPr lang="fi-FI" altLang="fi-FI">
                <a:solidFill>
                  <a:srgbClr val="3400D3"/>
                </a:solidFill>
                <a:latin typeface="Arial" panose="020B0604020202020204" pitchFamily="34" charset="0"/>
                <a:cs typeface="Arial" panose="020B0604020202020204" pitchFamily="34" charset="0"/>
              </a:rPr>
            </a:br>
            <a:r>
              <a:rPr lang="fi-FI" altLang="fi-FI">
                <a:solidFill>
                  <a:srgbClr val="3400D3"/>
                </a:solidFill>
                <a:latin typeface="Arial" panose="020B0604020202020204" pitchFamily="34" charset="0"/>
                <a:cs typeface="Arial" panose="020B0604020202020204" pitchFamily="34" charset="0"/>
              </a:rPr>
              <a:t>health care system</a:t>
            </a:r>
          </a:p>
        </p:txBody>
      </p:sp>
      <p:sp>
        <p:nvSpPr>
          <p:cNvPr id="72717" name="Rectangle 39">
            <a:extLst>
              <a:ext uri="{FF2B5EF4-FFF2-40B4-BE49-F238E27FC236}">
                <a16:creationId xmlns:a16="http://schemas.microsoft.com/office/drawing/2014/main" id="{B4174792-28F6-403D-B5E9-D8B6A5F0244A}"/>
              </a:ext>
            </a:extLst>
          </p:cNvPr>
          <p:cNvSpPr>
            <a:spLocks noChangeArrowheads="1"/>
          </p:cNvSpPr>
          <p:nvPr/>
        </p:nvSpPr>
        <p:spPr bwMode="auto">
          <a:xfrm>
            <a:off x="7556410" y="1929204"/>
            <a:ext cx="921807" cy="30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fi-FI" altLang="fi-FI">
                <a:solidFill>
                  <a:srgbClr val="3400D3"/>
                </a:solidFill>
                <a:latin typeface="Arial" panose="020B0604020202020204" pitchFamily="34" charset="0"/>
                <a:cs typeface="Arial" panose="020B0604020202020204" pitchFamily="34" charset="0"/>
              </a:rPr>
              <a:t>Biobanks</a:t>
            </a:r>
            <a:endParaRPr lang="en-US" altLang="fi-FI">
              <a:solidFill>
                <a:srgbClr val="3400D3"/>
              </a:solidFill>
              <a:latin typeface="Arial" panose="020B0604020202020204" pitchFamily="34" charset="0"/>
              <a:cs typeface="Arial" panose="020B0604020202020204" pitchFamily="34" charset="0"/>
            </a:endParaRPr>
          </a:p>
        </p:txBody>
      </p:sp>
      <p:sp>
        <p:nvSpPr>
          <p:cNvPr id="72718" name="Rectangle 40">
            <a:extLst>
              <a:ext uri="{FF2B5EF4-FFF2-40B4-BE49-F238E27FC236}">
                <a16:creationId xmlns:a16="http://schemas.microsoft.com/office/drawing/2014/main" id="{86001240-A382-4B1D-86A8-BF4E846A5422}"/>
              </a:ext>
            </a:extLst>
          </p:cNvPr>
          <p:cNvSpPr>
            <a:spLocks noChangeArrowheads="1"/>
          </p:cNvSpPr>
          <p:nvPr/>
        </p:nvSpPr>
        <p:spPr bwMode="auto">
          <a:xfrm>
            <a:off x="7702132" y="2816385"/>
            <a:ext cx="2104515" cy="30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i-FI" altLang="fi-FI" dirty="0">
                <a:solidFill>
                  <a:srgbClr val="3400D3"/>
                </a:solidFill>
                <a:latin typeface="Arial" panose="020B0604020202020204" pitchFamily="34" charset="0"/>
                <a:cs typeface="Arial" panose="020B0604020202020204" pitchFamily="34" charset="0"/>
              </a:rPr>
              <a:t>Highly </a:t>
            </a:r>
            <a:r>
              <a:rPr lang="fi-FI" altLang="fi-FI" dirty="0" err="1">
                <a:solidFill>
                  <a:srgbClr val="3400D3"/>
                </a:solidFill>
                <a:latin typeface="Arial" panose="020B0604020202020204" pitchFamily="34" charset="0"/>
                <a:cs typeface="Arial" panose="020B0604020202020204" pitchFamily="34" charset="0"/>
              </a:rPr>
              <a:t>educated</a:t>
            </a:r>
            <a:r>
              <a:rPr lang="fi-FI" altLang="fi-FI" dirty="0">
                <a:solidFill>
                  <a:srgbClr val="3400D3"/>
                </a:solidFill>
                <a:latin typeface="Arial" panose="020B0604020202020204" pitchFamily="34" charset="0"/>
                <a:cs typeface="Arial" panose="020B0604020202020204" pitchFamily="34" charset="0"/>
              </a:rPr>
              <a:t> </a:t>
            </a:r>
            <a:r>
              <a:rPr lang="fi-FI" altLang="fi-FI" dirty="0" err="1">
                <a:solidFill>
                  <a:srgbClr val="3400D3"/>
                </a:solidFill>
                <a:latin typeface="Arial" panose="020B0604020202020204" pitchFamily="34" charset="0"/>
                <a:cs typeface="Arial" panose="020B0604020202020204" pitchFamily="34" charset="0"/>
              </a:rPr>
              <a:t>experts</a:t>
            </a:r>
            <a:endParaRPr lang="en-US" altLang="fi-FI" dirty="0">
              <a:solidFill>
                <a:srgbClr val="3400D3"/>
              </a:solidFill>
              <a:latin typeface="Arial" panose="020B0604020202020204" pitchFamily="34" charset="0"/>
              <a:cs typeface="Arial" panose="020B0604020202020204" pitchFamily="34" charset="0"/>
            </a:endParaRPr>
          </a:p>
        </p:txBody>
      </p:sp>
      <p:grpSp>
        <p:nvGrpSpPr>
          <p:cNvPr id="5" name="Group 4">
            <a:extLst>
              <a:ext uri="{FF2B5EF4-FFF2-40B4-BE49-F238E27FC236}">
                <a16:creationId xmlns:a16="http://schemas.microsoft.com/office/drawing/2014/main" id="{5CD498BD-E15A-FC44-BD74-07E3AEE6C7D1}"/>
              </a:ext>
            </a:extLst>
          </p:cNvPr>
          <p:cNvGrpSpPr/>
          <p:nvPr/>
        </p:nvGrpSpPr>
        <p:grpSpPr>
          <a:xfrm>
            <a:off x="4953298" y="1824457"/>
            <a:ext cx="509454" cy="509454"/>
            <a:chOff x="4953298" y="1824457"/>
            <a:chExt cx="509454" cy="509454"/>
          </a:xfrm>
        </p:grpSpPr>
        <p:sp>
          <p:nvSpPr>
            <p:cNvPr id="3" name="Oval 2">
              <a:extLst>
                <a:ext uri="{FF2B5EF4-FFF2-40B4-BE49-F238E27FC236}">
                  <a16:creationId xmlns:a16="http://schemas.microsoft.com/office/drawing/2014/main" id="{D8BDFA29-9423-4AAC-8A13-CE26465E2507}"/>
                </a:ext>
              </a:extLst>
            </p:cNvPr>
            <p:cNvSpPr/>
            <p:nvPr/>
          </p:nvSpPr>
          <p:spPr>
            <a:xfrm>
              <a:off x="4953298" y="1824457"/>
              <a:ext cx="509454" cy="509454"/>
            </a:xfrm>
            <a:prstGeom prst="ellipse">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  </a:t>
              </a:r>
            </a:p>
          </p:txBody>
        </p:sp>
        <p:sp>
          <p:nvSpPr>
            <p:cNvPr id="6" name="L-Shape 5">
              <a:extLst>
                <a:ext uri="{FF2B5EF4-FFF2-40B4-BE49-F238E27FC236}">
                  <a16:creationId xmlns:a16="http://schemas.microsoft.com/office/drawing/2014/main" id="{219F6A11-DDE1-4FA4-863F-66387D73EE07}"/>
                </a:ext>
              </a:extLst>
            </p:cNvPr>
            <p:cNvSpPr/>
            <p:nvPr/>
          </p:nvSpPr>
          <p:spPr>
            <a:xfrm rot="18918135">
              <a:off x="5102483" y="2003796"/>
              <a:ext cx="203147" cy="107922"/>
            </a:xfrm>
            <a:prstGeom prst="corner">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2" name="Group 11">
            <a:extLst>
              <a:ext uri="{FF2B5EF4-FFF2-40B4-BE49-F238E27FC236}">
                <a16:creationId xmlns:a16="http://schemas.microsoft.com/office/drawing/2014/main" id="{0B8C3A16-1FFD-F842-96D0-BD2DECB9B2D6}"/>
              </a:ext>
            </a:extLst>
          </p:cNvPr>
          <p:cNvGrpSpPr/>
          <p:nvPr/>
        </p:nvGrpSpPr>
        <p:grpSpPr>
          <a:xfrm>
            <a:off x="6618151" y="1816520"/>
            <a:ext cx="509455" cy="507868"/>
            <a:chOff x="6618151" y="1816520"/>
            <a:chExt cx="509455" cy="507868"/>
          </a:xfrm>
        </p:grpSpPr>
        <p:sp>
          <p:nvSpPr>
            <p:cNvPr id="33" name="Oval 32">
              <a:extLst>
                <a:ext uri="{FF2B5EF4-FFF2-40B4-BE49-F238E27FC236}">
                  <a16:creationId xmlns:a16="http://schemas.microsoft.com/office/drawing/2014/main" id="{0DEDAC93-E6DF-40D8-A438-F608085D2A3D}"/>
                </a:ext>
              </a:extLst>
            </p:cNvPr>
            <p:cNvSpPr/>
            <p:nvPr/>
          </p:nvSpPr>
          <p:spPr>
            <a:xfrm rot="10800000">
              <a:off x="6618151" y="1816520"/>
              <a:ext cx="509455" cy="507868"/>
            </a:xfrm>
            <a:prstGeom prst="ellipse">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  </a:t>
              </a:r>
            </a:p>
          </p:txBody>
        </p:sp>
        <p:sp>
          <p:nvSpPr>
            <p:cNvPr id="43" name="L-Shape 42">
              <a:extLst>
                <a:ext uri="{FF2B5EF4-FFF2-40B4-BE49-F238E27FC236}">
                  <a16:creationId xmlns:a16="http://schemas.microsoft.com/office/drawing/2014/main" id="{E86C86D7-0A6D-4C5C-9237-78EBE3E71AAE}"/>
                </a:ext>
              </a:extLst>
            </p:cNvPr>
            <p:cNvSpPr/>
            <p:nvPr/>
          </p:nvSpPr>
          <p:spPr>
            <a:xfrm rot="18918135">
              <a:off x="6784795" y="2003796"/>
              <a:ext cx="203147" cy="107922"/>
            </a:xfrm>
            <a:prstGeom prst="corner">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a:t>
              </a:r>
            </a:p>
          </p:txBody>
        </p:sp>
      </p:grpSp>
      <p:grpSp>
        <p:nvGrpSpPr>
          <p:cNvPr id="9" name="Group 8">
            <a:extLst>
              <a:ext uri="{FF2B5EF4-FFF2-40B4-BE49-F238E27FC236}">
                <a16:creationId xmlns:a16="http://schemas.microsoft.com/office/drawing/2014/main" id="{DE371260-C9A3-D349-B705-305CB818C54D}"/>
              </a:ext>
            </a:extLst>
          </p:cNvPr>
          <p:cNvGrpSpPr/>
          <p:nvPr/>
        </p:nvGrpSpPr>
        <p:grpSpPr>
          <a:xfrm>
            <a:off x="4953298" y="3603580"/>
            <a:ext cx="509454" cy="509455"/>
            <a:chOff x="4953298" y="3603580"/>
            <a:chExt cx="509454" cy="509455"/>
          </a:xfrm>
        </p:grpSpPr>
        <p:sp>
          <p:nvSpPr>
            <p:cNvPr id="24" name="Oval 23">
              <a:extLst>
                <a:ext uri="{FF2B5EF4-FFF2-40B4-BE49-F238E27FC236}">
                  <a16:creationId xmlns:a16="http://schemas.microsoft.com/office/drawing/2014/main" id="{28199B1A-6F5A-47FE-998E-A7A62E630435}"/>
                </a:ext>
              </a:extLst>
            </p:cNvPr>
            <p:cNvSpPr/>
            <p:nvPr/>
          </p:nvSpPr>
          <p:spPr>
            <a:xfrm>
              <a:off x="4953298" y="3603580"/>
              <a:ext cx="509454" cy="509455"/>
            </a:xfrm>
            <a:prstGeom prst="ellipse">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  </a:t>
              </a:r>
            </a:p>
          </p:txBody>
        </p:sp>
        <p:sp>
          <p:nvSpPr>
            <p:cNvPr id="48" name="L-Shape 47">
              <a:extLst>
                <a:ext uri="{FF2B5EF4-FFF2-40B4-BE49-F238E27FC236}">
                  <a16:creationId xmlns:a16="http://schemas.microsoft.com/office/drawing/2014/main" id="{E9316DD0-84C7-4272-A17D-3F5B0680FC1F}"/>
                </a:ext>
              </a:extLst>
            </p:cNvPr>
            <p:cNvSpPr/>
            <p:nvPr/>
          </p:nvSpPr>
          <p:spPr>
            <a:xfrm rot="18918135">
              <a:off x="5102483" y="3798792"/>
              <a:ext cx="203147" cy="107922"/>
            </a:xfrm>
            <a:prstGeom prst="corner">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0" name="Group 9">
            <a:extLst>
              <a:ext uri="{FF2B5EF4-FFF2-40B4-BE49-F238E27FC236}">
                <a16:creationId xmlns:a16="http://schemas.microsoft.com/office/drawing/2014/main" id="{431A0623-F1E1-6345-B62E-D494E12B5D54}"/>
              </a:ext>
            </a:extLst>
          </p:cNvPr>
          <p:cNvGrpSpPr/>
          <p:nvPr/>
        </p:nvGrpSpPr>
        <p:grpSpPr>
          <a:xfrm>
            <a:off x="6618151" y="3594057"/>
            <a:ext cx="509455" cy="509455"/>
            <a:chOff x="6618151" y="3594057"/>
            <a:chExt cx="509455" cy="509455"/>
          </a:xfrm>
        </p:grpSpPr>
        <p:sp>
          <p:nvSpPr>
            <p:cNvPr id="32" name="Oval 31">
              <a:extLst>
                <a:ext uri="{FF2B5EF4-FFF2-40B4-BE49-F238E27FC236}">
                  <a16:creationId xmlns:a16="http://schemas.microsoft.com/office/drawing/2014/main" id="{3775B63C-06E6-4AF9-8DEA-F30F0F1B5EA2}"/>
                </a:ext>
              </a:extLst>
            </p:cNvPr>
            <p:cNvSpPr/>
            <p:nvPr/>
          </p:nvSpPr>
          <p:spPr>
            <a:xfrm rot="10800000">
              <a:off x="6618151" y="3594057"/>
              <a:ext cx="509455" cy="509455"/>
            </a:xfrm>
            <a:prstGeom prst="ellipse">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  </a:t>
              </a:r>
            </a:p>
          </p:txBody>
        </p:sp>
        <p:sp>
          <p:nvSpPr>
            <p:cNvPr id="49" name="L-Shape 48">
              <a:extLst>
                <a:ext uri="{FF2B5EF4-FFF2-40B4-BE49-F238E27FC236}">
                  <a16:creationId xmlns:a16="http://schemas.microsoft.com/office/drawing/2014/main" id="{8CC6A407-7D7F-42BC-9153-CA65CA069A45}"/>
                </a:ext>
              </a:extLst>
            </p:cNvPr>
            <p:cNvSpPr/>
            <p:nvPr/>
          </p:nvSpPr>
          <p:spPr>
            <a:xfrm rot="18918135">
              <a:off x="6773686" y="3781333"/>
              <a:ext cx="201560" cy="107922"/>
            </a:xfrm>
            <a:prstGeom prst="corner">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a:t>
              </a:r>
            </a:p>
          </p:txBody>
        </p:sp>
      </p:grpSp>
      <p:grpSp>
        <p:nvGrpSpPr>
          <p:cNvPr id="7" name="Group 6">
            <a:extLst>
              <a:ext uri="{FF2B5EF4-FFF2-40B4-BE49-F238E27FC236}">
                <a16:creationId xmlns:a16="http://schemas.microsoft.com/office/drawing/2014/main" id="{F2FD6324-653E-2A4F-8FA4-5B1CEFA686A5}"/>
              </a:ext>
            </a:extLst>
          </p:cNvPr>
          <p:cNvGrpSpPr/>
          <p:nvPr/>
        </p:nvGrpSpPr>
        <p:grpSpPr>
          <a:xfrm>
            <a:off x="4518436" y="2706877"/>
            <a:ext cx="509454" cy="509454"/>
            <a:chOff x="4518436" y="2706877"/>
            <a:chExt cx="509454" cy="509454"/>
          </a:xfrm>
        </p:grpSpPr>
        <p:sp>
          <p:nvSpPr>
            <p:cNvPr id="30" name="Oval 29">
              <a:extLst>
                <a:ext uri="{FF2B5EF4-FFF2-40B4-BE49-F238E27FC236}">
                  <a16:creationId xmlns:a16="http://schemas.microsoft.com/office/drawing/2014/main" id="{4ACC0E15-30FA-4FE2-BF18-43CFAA4419D2}"/>
                </a:ext>
              </a:extLst>
            </p:cNvPr>
            <p:cNvSpPr/>
            <p:nvPr/>
          </p:nvSpPr>
          <p:spPr>
            <a:xfrm>
              <a:off x="4518436" y="2706877"/>
              <a:ext cx="509454" cy="509454"/>
            </a:xfrm>
            <a:prstGeom prst="ellipse">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  </a:t>
              </a:r>
            </a:p>
          </p:txBody>
        </p:sp>
        <p:sp>
          <p:nvSpPr>
            <p:cNvPr id="50" name="L-Shape 49">
              <a:extLst>
                <a:ext uri="{FF2B5EF4-FFF2-40B4-BE49-F238E27FC236}">
                  <a16:creationId xmlns:a16="http://schemas.microsoft.com/office/drawing/2014/main" id="{613A4557-1A89-4854-9DBB-64B2FB527C23}"/>
                </a:ext>
              </a:extLst>
            </p:cNvPr>
            <p:cNvSpPr/>
            <p:nvPr/>
          </p:nvSpPr>
          <p:spPr>
            <a:xfrm rot="18918135">
              <a:off x="4677144" y="2905262"/>
              <a:ext cx="203147" cy="106335"/>
            </a:xfrm>
            <a:prstGeom prst="corner">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1" name="Group 10">
            <a:extLst>
              <a:ext uri="{FF2B5EF4-FFF2-40B4-BE49-F238E27FC236}">
                <a16:creationId xmlns:a16="http://schemas.microsoft.com/office/drawing/2014/main" id="{F0DCA476-911D-F444-A6C3-392FE8B26218}"/>
              </a:ext>
            </a:extLst>
          </p:cNvPr>
          <p:cNvGrpSpPr/>
          <p:nvPr/>
        </p:nvGrpSpPr>
        <p:grpSpPr>
          <a:xfrm>
            <a:off x="7051426" y="2711637"/>
            <a:ext cx="509454" cy="509455"/>
            <a:chOff x="7051426" y="2711637"/>
            <a:chExt cx="509454" cy="509455"/>
          </a:xfrm>
        </p:grpSpPr>
        <p:sp>
          <p:nvSpPr>
            <p:cNvPr id="34" name="Oval 33">
              <a:extLst>
                <a:ext uri="{FF2B5EF4-FFF2-40B4-BE49-F238E27FC236}">
                  <a16:creationId xmlns:a16="http://schemas.microsoft.com/office/drawing/2014/main" id="{33F3F24C-03AE-4994-B692-F3F9D321007D}"/>
                </a:ext>
              </a:extLst>
            </p:cNvPr>
            <p:cNvSpPr/>
            <p:nvPr/>
          </p:nvSpPr>
          <p:spPr>
            <a:xfrm rot="10800000">
              <a:off x="7051426" y="2711637"/>
              <a:ext cx="509454" cy="509455"/>
            </a:xfrm>
            <a:prstGeom prst="ellipse">
              <a:avLst/>
            </a:prstGeom>
            <a:solidFill>
              <a:schemeClr val="bg1"/>
            </a:solidFill>
            <a:ln w="762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t>  </a:t>
              </a:r>
            </a:p>
          </p:txBody>
        </p:sp>
        <p:sp>
          <p:nvSpPr>
            <p:cNvPr id="51" name="L-Shape 50">
              <a:extLst>
                <a:ext uri="{FF2B5EF4-FFF2-40B4-BE49-F238E27FC236}">
                  <a16:creationId xmlns:a16="http://schemas.microsoft.com/office/drawing/2014/main" id="{D985F327-EA1A-4C8D-BD6F-AFE4ECA99D34}"/>
                </a:ext>
              </a:extLst>
            </p:cNvPr>
            <p:cNvSpPr/>
            <p:nvPr/>
          </p:nvSpPr>
          <p:spPr>
            <a:xfrm rot="18918135">
              <a:off x="7202199" y="2905262"/>
              <a:ext cx="201560" cy="106335"/>
            </a:xfrm>
            <a:prstGeom prst="corner">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72725" name="Group 8">
            <a:extLst>
              <a:ext uri="{FF2B5EF4-FFF2-40B4-BE49-F238E27FC236}">
                <a16:creationId xmlns:a16="http://schemas.microsoft.com/office/drawing/2014/main" id="{D874A089-E314-4615-AC76-C414C348FAEC}"/>
              </a:ext>
            </a:extLst>
          </p:cNvPr>
          <p:cNvGrpSpPr>
            <a:grpSpLocks/>
          </p:cNvGrpSpPr>
          <p:nvPr/>
        </p:nvGrpSpPr>
        <p:grpSpPr bwMode="auto">
          <a:xfrm>
            <a:off x="6434924" y="4190799"/>
            <a:ext cx="1390124" cy="1250447"/>
            <a:chOff x="6437162" y="4190378"/>
            <a:chExt cx="1388679" cy="1252284"/>
          </a:xfrm>
        </p:grpSpPr>
        <p:sp>
          <p:nvSpPr>
            <p:cNvPr id="31" name="Rectangle 30">
              <a:extLst>
                <a:ext uri="{FF2B5EF4-FFF2-40B4-BE49-F238E27FC236}">
                  <a16:creationId xmlns:a16="http://schemas.microsoft.com/office/drawing/2014/main" id="{354598F2-9F0B-496F-89EC-0A66985E4FAA}"/>
                </a:ext>
              </a:extLst>
            </p:cNvPr>
            <p:cNvSpPr/>
            <p:nvPr/>
          </p:nvSpPr>
          <p:spPr bwMode="auto">
            <a:xfrm>
              <a:off x="6437162" y="4980319"/>
              <a:ext cx="1388679" cy="462343"/>
            </a:xfrm>
            <a:prstGeom prst="rect">
              <a:avLst/>
            </a:prstGeom>
          </p:spPr>
          <p:txBody>
            <a:bodyPr wrap="none">
              <a:spAutoFit/>
            </a:bodyPr>
            <a:lstStyle/>
            <a:p>
              <a:pPr algn="ctr">
                <a:defRPr/>
              </a:pPr>
              <a:r>
                <a:rPr lang="en-US" sz="1200" b="1" dirty="0">
                  <a:solidFill>
                    <a:schemeClr val="accent5"/>
                  </a:solidFill>
                  <a:latin typeface="Arial" charset="0"/>
                  <a:ea typeface="Arial" charset="0"/>
                  <a:cs typeface="Arial" charset="0"/>
                </a:rPr>
                <a:t>PERSONALIZED</a:t>
              </a:r>
            </a:p>
            <a:p>
              <a:pPr algn="ctr">
                <a:defRPr/>
              </a:pPr>
              <a:r>
                <a:rPr lang="en-US" sz="1200" b="1" dirty="0">
                  <a:solidFill>
                    <a:schemeClr val="accent5"/>
                  </a:solidFill>
                  <a:latin typeface="Arial" charset="0"/>
                  <a:ea typeface="Arial" charset="0"/>
                  <a:cs typeface="Arial" charset="0"/>
                </a:rPr>
                <a:t>MEDICINE</a:t>
              </a:r>
            </a:p>
          </p:txBody>
        </p:sp>
        <p:pic>
          <p:nvPicPr>
            <p:cNvPr id="72734" name="Picture 24">
              <a:extLst>
                <a:ext uri="{FF2B5EF4-FFF2-40B4-BE49-F238E27FC236}">
                  <a16:creationId xmlns:a16="http://schemas.microsoft.com/office/drawing/2014/main" id="{1FA54CCD-493E-4E05-BA41-B2504457D9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74758" y="4190378"/>
              <a:ext cx="709136" cy="709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726" name="Group 7">
            <a:extLst>
              <a:ext uri="{FF2B5EF4-FFF2-40B4-BE49-F238E27FC236}">
                <a16:creationId xmlns:a16="http://schemas.microsoft.com/office/drawing/2014/main" id="{7DD66262-5751-483E-BC65-24A31DD3B3BE}"/>
              </a:ext>
            </a:extLst>
          </p:cNvPr>
          <p:cNvGrpSpPr>
            <a:grpSpLocks/>
          </p:cNvGrpSpPr>
          <p:nvPr/>
        </p:nvGrpSpPr>
        <p:grpSpPr bwMode="auto">
          <a:xfrm>
            <a:off x="3720128" y="4230479"/>
            <a:ext cx="2374283" cy="1196485"/>
            <a:chOff x="3722489" y="4231030"/>
            <a:chExt cx="2373216" cy="1197788"/>
          </a:xfrm>
        </p:grpSpPr>
        <p:pic>
          <p:nvPicPr>
            <p:cNvPr id="72732" name="Picture 25">
              <a:extLst>
                <a:ext uri="{FF2B5EF4-FFF2-40B4-BE49-F238E27FC236}">
                  <a16:creationId xmlns:a16="http://schemas.microsoft.com/office/drawing/2014/main" id="{EA687700-9F55-4399-BF28-F9DD679E53B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21327" y="4231030"/>
              <a:ext cx="659590" cy="659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a:extLst>
                <a:ext uri="{FF2B5EF4-FFF2-40B4-BE49-F238E27FC236}">
                  <a16:creationId xmlns:a16="http://schemas.microsoft.com/office/drawing/2014/main" id="{63FE8FD1-A9A4-4A4F-882F-E735E2A5F362}"/>
                </a:ext>
              </a:extLst>
            </p:cNvPr>
            <p:cNvSpPr/>
            <p:nvPr/>
          </p:nvSpPr>
          <p:spPr bwMode="auto">
            <a:xfrm>
              <a:off x="3722489" y="4966650"/>
              <a:ext cx="2373216" cy="462168"/>
            </a:xfrm>
            <a:prstGeom prst="rect">
              <a:avLst/>
            </a:prstGeom>
          </p:spPr>
          <p:txBody>
            <a:bodyPr wrap="square">
              <a:spAutoFit/>
            </a:bodyPr>
            <a:lstStyle/>
            <a:p>
              <a:pPr algn="ctr">
                <a:defRPr/>
              </a:pPr>
              <a:r>
                <a:rPr lang="en-US" sz="1200" b="1" dirty="0">
                  <a:solidFill>
                    <a:schemeClr val="accent5"/>
                  </a:solidFill>
                  <a:latin typeface="Arial" charset="0"/>
                  <a:ea typeface="Arial" charset="0"/>
                  <a:cs typeface="Arial" charset="0"/>
                </a:rPr>
                <a:t>TRANSFORMATION OF</a:t>
              </a:r>
              <a:br>
                <a:rPr lang="en-US" sz="1200" b="1" dirty="0">
                  <a:solidFill>
                    <a:schemeClr val="accent5"/>
                  </a:solidFill>
                  <a:latin typeface="Arial" charset="0"/>
                  <a:ea typeface="Arial" charset="0"/>
                  <a:cs typeface="Arial" charset="0"/>
                </a:rPr>
              </a:br>
              <a:r>
                <a:rPr lang="en-US" sz="1200" b="1" dirty="0">
                  <a:solidFill>
                    <a:schemeClr val="accent5"/>
                  </a:solidFill>
                  <a:latin typeface="Arial" charset="0"/>
                  <a:ea typeface="Arial" charset="0"/>
                  <a:cs typeface="Arial" charset="0"/>
                </a:rPr>
                <a:t>PHARMACEUTICALS</a:t>
              </a:r>
            </a:p>
          </p:txBody>
        </p:sp>
      </p:grpSp>
      <p:sp>
        <p:nvSpPr>
          <p:cNvPr id="72729" name="Rectangle 37">
            <a:extLst>
              <a:ext uri="{FF2B5EF4-FFF2-40B4-BE49-F238E27FC236}">
                <a16:creationId xmlns:a16="http://schemas.microsoft.com/office/drawing/2014/main" id="{9D3891DD-0A5D-434D-A938-804D377BA5C8}"/>
              </a:ext>
            </a:extLst>
          </p:cNvPr>
          <p:cNvSpPr>
            <a:spLocks noChangeArrowheads="1"/>
          </p:cNvSpPr>
          <p:nvPr/>
        </p:nvSpPr>
        <p:spPr bwMode="auto">
          <a:xfrm>
            <a:off x="1914834" y="3654857"/>
            <a:ext cx="2114130" cy="30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altLang="fi-FI" dirty="0">
                <a:solidFill>
                  <a:srgbClr val="3400D3"/>
                </a:solidFill>
                <a:latin typeface="Arial" panose="020B0604020202020204" pitchFamily="34" charset="0"/>
                <a:cs typeface="Arial" panose="020B0604020202020204" pitchFamily="34" charset="0"/>
              </a:rPr>
              <a:t>National health registers</a:t>
            </a:r>
          </a:p>
        </p:txBody>
      </p:sp>
      <p:sp>
        <p:nvSpPr>
          <p:cNvPr id="72730" name="Rectangle 41">
            <a:extLst>
              <a:ext uri="{FF2B5EF4-FFF2-40B4-BE49-F238E27FC236}">
                <a16:creationId xmlns:a16="http://schemas.microsoft.com/office/drawing/2014/main" id="{2EA2E705-B150-47E2-AAC0-5B7CF047A3C3}"/>
              </a:ext>
            </a:extLst>
          </p:cNvPr>
          <p:cNvSpPr>
            <a:spLocks noChangeArrowheads="1"/>
          </p:cNvSpPr>
          <p:nvPr/>
        </p:nvSpPr>
        <p:spPr bwMode="auto">
          <a:xfrm>
            <a:off x="7770159" y="3470779"/>
            <a:ext cx="1814447" cy="307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SzPct val="25000"/>
            </a:pPr>
            <a:r>
              <a:rPr lang="fi-FI" altLang="fi-FI" dirty="0" err="1">
                <a:solidFill>
                  <a:srgbClr val="3400D3"/>
                </a:solidFill>
                <a:latin typeface="Arial" panose="020B0604020202020204" pitchFamily="34" charset="0"/>
                <a:cs typeface="Arial" panose="020B0604020202020204" pitchFamily="34" charset="0"/>
              </a:rPr>
              <a:t>Government</a:t>
            </a:r>
            <a:r>
              <a:rPr lang="fi-FI" altLang="fi-FI" dirty="0">
                <a:solidFill>
                  <a:srgbClr val="3400D3"/>
                </a:solidFill>
              </a:rPr>
              <a:t> </a:t>
            </a:r>
            <a:r>
              <a:rPr lang="fi-FI" altLang="fi-FI" dirty="0" err="1">
                <a:solidFill>
                  <a:srgbClr val="3400D3"/>
                </a:solidFill>
              </a:rPr>
              <a:t>support</a:t>
            </a:r>
            <a:endParaRPr lang="fi-FI" altLang="fi-FI" dirty="0">
              <a:solidFill>
                <a:srgbClr val="3400D3"/>
              </a:solidFill>
            </a:endParaRPr>
          </a:p>
        </p:txBody>
      </p:sp>
      <p:pic>
        <p:nvPicPr>
          <p:cNvPr id="2" name="Picture 1">
            <a:extLst>
              <a:ext uri="{FF2B5EF4-FFF2-40B4-BE49-F238E27FC236}">
                <a16:creationId xmlns:a16="http://schemas.microsoft.com/office/drawing/2014/main" id="{711ED429-DC14-DE46-A9BC-73A51267E40F}"/>
              </a:ext>
            </a:extLst>
          </p:cNvPr>
          <p:cNvPicPr>
            <a:picLocks noChangeAspect="1"/>
          </p:cNvPicPr>
          <p:nvPr/>
        </p:nvPicPr>
        <p:blipFill>
          <a:blip r:embed="rId6"/>
          <a:stretch>
            <a:fillRect/>
          </a:stretch>
        </p:blipFill>
        <p:spPr>
          <a:xfrm>
            <a:off x="10759167" y="5222894"/>
            <a:ext cx="1397000" cy="1587500"/>
          </a:xfrm>
          <a:prstGeom prst="rect">
            <a:avLst/>
          </a:prstGeom>
        </p:spPr>
      </p:pic>
    </p:spTree>
    <p:extLst>
      <p:ext uri="{BB962C8B-B14F-4D97-AF65-F5344CB8AC3E}">
        <p14:creationId xmlns:p14="http://schemas.microsoft.com/office/powerpoint/2010/main" val="344406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7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27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7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7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7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27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5" grpId="0"/>
      <p:bldP spid="72716" grpId="0"/>
      <p:bldP spid="72717" grpId="0"/>
      <p:bldP spid="72718" grpId="0"/>
      <p:bldP spid="72729" grpId="0"/>
      <p:bldP spid="727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9"/>
          <p:cNvSpPr txBox="1">
            <a:spLocks noGrp="1"/>
          </p:cNvSpPr>
          <p:nvPr>
            <p:ph type="title"/>
          </p:nvPr>
        </p:nvSpPr>
        <p:spPr>
          <a:xfrm>
            <a:off x="844331" y="178647"/>
            <a:ext cx="10500165" cy="1142702"/>
          </a:xfrm>
          <a:prstGeom prst="rect">
            <a:avLst/>
          </a:prstGeom>
          <a:noFill/>
          <a:ln>
            <a:noFill/>
          </a:ln>
        </p:spPr>
        <p:txBody>
          <a:bodyPr spcFirstLastPara="1" wrap="square" lIns="25393" tIns="25393" rIns="25393" bIns="25393" anchor="ctr" anchorCtr="0">
            <a:noAutofit/>
          </a:bodyPr>
          <a:lstStyle/>
          <a:p>
            <a:pPr algn="l">
              <a:buSzPts val="4200"/>
            </a:pPr>
            <a:r>
              <a:rPr lang="en" sz="4000" b="1" dirty="0">
                <a:solidFill>
                  <a:schemeClr val="bg1"/>
                </a:solidFill>
                <a:latin typeface="Arial" panose="020B0604020202020204" pitchFamily="34" charset="0"/>
                <a:ea typeface="Helvetica Neue"/>
                <a:cs typeface="Arial" panose="020B0604020202020204" pitchFamily="34" charset="0"/>
                <a:sym typeface="Helvetica Neue"/>
              </a:rPr>
              <a:t>Drug Response and Efficacy</a:t>
            </a:r>
            <a:endParaRPr sz="300" b="1" dirty="0">
              <a:solidFill>
                <a:schemeClr val="bg1"/>
              </a:solidFill>
              <a:latin typeface="Arial" panose="020B0604020202020204" pitchFamily="34" charset="0"/>
              <a:cs typeface="Arial" panose="020B0604020202020204" pitchFamily="34" charset="0"/>
            </a:endParaRPr>
          </a:p>
        </p:txBody>
      </p:sp>
      <p:sp>
        <p:nvSpPr>
          <p:cNvPr id="675" name="Google Shape;675;p69"/>
          <p:cNvSpPr txBox="1">
            <a:spLocks noGrp="1"/>
          </p:cNvSpPr>
          <p:nvPr>
            <p:ph type="body" idx="1"/>
          </p:nvPr>
        </p:nvSpPr>
        <p:spPr>
          <a:xfrm>
            <a:off x="844331" y="986069"/>
            <a:ext cx="10500165" cy="5417114"/>
          </a:xfrm>
          <a:prstGeom prst="rect">
            <a:avLst/>
          </a:prstGeom>
          <a:noFill/>
          <a:ln>
            <a:noFill/>
          </a:ln>
        </p:spPr>
        <p:txBody>
          <a:bodyPr spcFirstLastPara="1" wrap="square" lIns="25393" tIns="25393" rIns="25393" bIns="25393" anchor="ctr" anchorCtr="0">
            <a:noAutofit/>
          </a:bodyPr>
          <a:lstStyle/>
          <a:p>
            <a:pPr marL="0" indent="0">
              <a:spcBef>
                <a:spcPts val="0"/>
              </a:spcBef>
              <a:buNone/>
            </a:pPr>
            <a:r>
              <a:rPr lang="en-US" b="1" dirty="0" err="1"/>
              <a:t>Phamacogenomics</a:t>
            </a:r>
            <a:r>
              <a:rPr lang="en-US" dirty="0"/>
              <a:t>: </a:t>
            </a:r>
            <a:r>
              <a:rPr lang="en-US" i="1" dirty="0"/>
              <a:t>variability of drug response and efficacy is contributed by genetic risk factors</a:t>
            </a:r>
          </a:p>
          <a:p>
            <a:pPr marL="0" indent="0">
              <a:spcBef>
                <a:spcPts val="0"/>
              </a:spcBef>
              <a:buNone/>
            </a:pPr>
            <a:endParaRPr lang="en-US" i="1" dirty="0"/>
          </a:p>
          <a:p>
            <a:pPr marL="931100" lvl="1" indent="-330117">
              <a:spcBef>
                <a:spcPts val="0"/>
              </a:spcBef>
            </a:pPr>
            <a:r>
              <a:rPr lang="en-US" dirty="0"/>
              <a:t>FDA list of 127 biomarkers in 27 therapeutic areas (mostly </a:t>
            </a:r>
            <a:r>
              <a:rPr lang="en-US" i="1" dirty="0" err="1"/>
              <a:t>cyp</a:t>
            </a:r>
            <a:r>
              <a:rPr lang="en-US" i="1" dirty="0"/>
              <a:t> </a:t>
            </a:r>
            <a:r>
              <a:rPr lang="en-US" dirty="0"/>
              <a:t>genes)</a:t>
            </a:r>
          </a:p>
          <a:p>
            <a:pPr marL="1540548" lvl="2" indent="-330117">
              <a:spcBef>
                <a:spcPts val="0"/>
              </a:spcBef>
            </a:pPr>
            <a:r>
              <a:rPr lang="en-US" sz="2400" dirty="0"/>
              <a:t>ADME &gt; Disease &gt;Target </a:t>
            </a:r>
            <a:r>
              <a:rPr lang="en-US" sz="1600" i="1" dirty="0"/>
              <a:t>(</a:t>
            </a:r>
            <a:r>
              <a:rPr lang="en-US" sz="1600" dirty="0"/>
              <a:t>Nelson et al. 2016, </a:t>
            </a:r>
            <a:r>
              <a:rPr lang="en-US" sz="1600" i="1" dirty="0"/>
              <a:t>Nat Rev</a:t>
            </a:r>
            <a:r>
              <a:rPr lang="en-US" sz="1600" dirty="0"/>
              <a:t>) </a:t>
            </a:r>
            <a:endParaRPr lang="en-US" sz="1800" dirty="0"/>
          </a:p>
          <a:p>
            <a:pPr marL="1210431" lvl="2" indent="0">
              <a:spcBef>
                <a:spcPts val="0"/>
              </a:spcBef>
              <a:buNone/>
            </a:pPr>
            <a:endParaRPr lang="en-US" dirty="0"/>
          </a:p>
          <a:p>
            <a:pPr marL="321653" indent="-330117">
              <a:spcBef>
                <a:spcPts val="0"/>
              </a:spcBef>
            </a:pPr>
            <a:r>
              <a:rPr lang="en-US" dirty="0"/>
              <a:t>Poor functional characterization</a:t>
            </a:r>
          </a:p>
          <a:p>
            <a:pPr marL="931100" lvl="1" indent="-330117">
              <a:spcBef>
                <a:spcPts val="0"/>
              </a:spcBef>
            </a:pPr>
            <a:r>
              <a:rPr lang="en-US" dirty="0"/>
              <a:t>Summary statistics </a:t>
            </a:r>
            <a:r>
              <a:rPr lang="en-US" dirty="0" err="1"/>
              <a:t>PrediXcan</a:t>
            </a:r>
            <a:r>
              <a:rPr lang="en-US" dirty="0"/>
              <a:t> </a:t>
            </a:r>
            <a:r>
              <a:rPr lang="en-US" sz="1600" dirty="0"/>
              <a:t>(</a:t>
            </a:r>
            <a:r>
              <a:rPr lang="en-US" sz="1600" dirty="0" err="1"/>
              <a:t>Gamazon</a:t>
            </a:r>
            <a:r>
              <a:rPr lang="en-US" sz="1600" dirty="0"/>
              <a:t> et al. 2005, </a:t>
            </a:r>
            <a:r>
              <a:rPr lang="en-US" sz="1600" i="1" dirty="0"/>
              <a:t>Nat Gen</a:t>
            </a:r>
            <a:r>
              <a:rPr lang="en-US" sz="1600" dirty="0"/>
              <a:t>)</a:t>
            </a:r>
          </a:p>
          <a:p>
            <a:pPr marL="931100" lvl="1" indent="-330117">
              <a:spcBef>
                <a:spcPts val="0"/>
              </a:spcBef>
            </a:pPr>
            <a:r>
              <a:rPr lang="en-US" dirty="0"/>
              <a:t>NIH PGRN and </a:t>
            </a:r>
            <a:r>
              <a:rPr lang="en-US" dirty="0" err="1"/>
              <a:t>eMERGE</a:t>
            </a:r>
            <a:r>
              <a:rPr lang="en-US" dirty="0"/>
              <a:t> – grants for sequencing such as the RIGHT dataset (mostly interrogation  in known biomarkers, lack of phenotype)</a:t>
            </a:r>
          </a:p>
          <a:p>
            <a:pPr marL="931100" lvl="1" indent="-330117">
              <a:spcBef>
                <a:spcPts val="0"/>
              </a:spcBef>
            </a:pPr>
            <a:r>
              <a:rPr lang="en-US" dirty="0"/>
              <a:t>The “druggable” genome -- </a:t>
            </a:r>
            <a:r>
              <a:rPr lang="en-US" dirty="0" err="1"/>
              <a:t>PharmGKB</a:t>
            </a:r>
            <a:endParaRPr lang="en-US" dirty="0"/>
          </a:p>
          <a:p>
            <a:pPr marL="600983" lvl="1" indent="0">
              <a:spcBef>
                <a:spcPts val="0"/>
              </a:spcBef>
              <a:buNone/>
            </a:pPr>
            <a:endParaRPr lang="en-US" dirty="0"/>
          </a:p>
          <a:p>
            <a:pPr marL="321653" indent="-330117">
              <a:spcBef>
                <a:spcPts val="0"/>
              </a:spcBef>
            </a:pPr>
            <a:r>
              <a:rPr lang="en-US" dirty="0"/>
              <a:t>Dosage, use frequency, response, cessation </a:t>
            </a:r>
            <a:r>
              <a:rPr lang="en-US" dirty="0">
                <a:sym typeface="Wingdings" pitchFamily="2" charset="2"/>
              </a:rPr>
              <a:t>--&gt; Biobanks?</a:t>
            </a:r>
            <a:endParaRPr lang="en-US" dirty="0"/>
          </a:p>
        </p:txBody>
      </p:sp>
      <p:sp>
        <p:nvSpPr>
          <p:cNvPr id="5" name="TextBox 4">
            <a:extLst>
              <a:ext uri="{FF2B5EF4-FFF2-40B4-BE49-F238E27FC236}">
                <a16:creationId xmlns:a16="http://schemas.microsoft.com/office/drawing/2014/main" id="{6276E881-F8AA-8C43-9AFE-E7A3E7B8A165}"/>
              </a:ext>
            </a:extLst>
          </p:cNvPr>
          <p:cNvSpPr txBox="1"/>
          <p:nvPr/>
        </p:nvSpPr>
        <p:spPr>
          <a:xfrm>
            <a:off x="0" y="6119336"/>
            <a:ext cx="5267789" cy="738664"/>
          </a:xfrm>
          <a:prstGeom prst="rect">
            <a:avLst/>
          </a:prstGeom>
          <a:noFill/>
        </p:spPr>
        <p:txBody>
          <a:bodyPr wrap="none" rtlCol="0">
            <a:spAutoFit/>
          </a:bodyPr>
          <a:lstStyle/>
          <a:p>
            <a:r>
              <a:rPr lang="en-US" i="1" dirty="0"/>
              <a:t>Note</a:t>
            </a:r>
          </a:p>
          <a:p>
            <a:r>
              <a:rPr lang="en-US" dirty="0"/>
              <a:t>ADME -- drug absorption, distribution, metabolism and excretion</a:t>
            </a:r>
          </a:p>
          <a:p>
            <a:r>
              <a:rPr lang="en-US" dirty="0"/>
              <a:t>PGRN – Pharmacogenomics Research Network</a:t>
            </a:r>
          </a:p>
        </p:txBody>
      </p:sp>
      <p:pic>
        <p:nvPicPr>
          <p:cNvPr id="9" name="Shape 66">
            <a:extLst>
              <a:ext uri="{FF2B5EF4-FFF2-40B4-BE49-F238E27FC236}">
                <a16:creationId xmlns:a16="http://schemas.microsoft.com/office/drawing/2014/main" id="{783C7B27-C8FA-A740-89D4-D6600C5EFF64}"/>
              </a:ext>
            </a:extLst>
          </p:cNvPr>
          <p:cNvPicPr preferRelativeResize="0"/>
          <p:nvPr/>
        </p:nvPicPr>
        <p:blipFill rotWithShape="1">
          <a:blip r:embed="rId3">
            <a:alphaModFix/>
          </a:blip>
          <a:srcRect/>
          <a:stretch/>
        </p:blipFill>
        <p:spPr>
          <a:xfrm>
            <a:off x="9838232" y="5878754"/>
            <a:ext cx="2158170" cy="752888"/>
          </a:xfrm>
          <a:prstGeom prst="rect">
            <a:avLst/>
          </a:prstGeom>
          <a:solidFill>
            <a:schemeClr val="lt1"/>
          </a:solidFill>
          <a:ln>
            <a:noFill/>
          </a:ln>
        </p:spPr>
      </p:pic>
      <p:pic>
        <p:nvPicPr>
          <p:cNvPr id="10" name="Shape 89">
            <a:extLst>
              <a:ext uri="{FF2B5EF4-FFF2-40B4-BE49-F238E27FC236}">
                <a16:creationId xmlns:a16="http://schemas.microsoft.com/office/drawing/2014/main" id="{99D40474-3D61-C248-9CA6-672B4845CBF9}"/>
              </a:ext>
            </a:extLst>
          </p:cNvPr>
          <p:cNvPicPr preferRelativeResize="0"/>
          <p:nvPr/>
        </p:nvPicPr>
        <p:blipFill>
          <a:blip r:embed="rId4">
            <a:alphaModFix/>
          </a:blip>
          <a:stretch>
            <a:fillRect/>
          </a:stretch>
        </p:blipFill>
        <p:spPr>
          <a:xfrm>
            <a:off x="9869778" y="6572250"/>
            <a:ext cx="1933575" cy="285750"/>
          </a:xfrm>
          <a:prstGeom prst="rect">
            <a:avLst/>
          </a:prstGeom>
          <a:noFill/>
          <a:ln>
            <a:noFill/>
          </a:ln>
        </p:spPr>
      </p:pic>
    </p:spTree>
    <p:extLst>
      <p:ext uri="{BB962C8B-B14F-4D97-AF65-F5344CB8AC3E}">
        <p14:creationId xmlns:p14="http://schemas.microsoft.com/office/powerpoint/2010/main" val="64835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7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7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75">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A259B-F768-E943-8460-E5FC69E819EC}"/>
              </a:ext>
            </a:extLst>
          </p:cNvPr>
          <p:cNvSpPr>
            <a:spLocks noGrp="1"/>
          </p:cNvSpPr>
          <p:nvPr>
            <p:ph type="title"/>
          </p:nvPr>
        </p:nvSpPr>
        <p:spPr/>
        <p:txBody>
          <a:bodyPr/>
          <a:lstStyle/>
          <a:p>
            <a:r>
              <a:rPr lang="en-US" b="1" dirty="0"/>
              <a:t>Distribution of Drug Use</a:t>
            </a:r>
          </a:p>
        </p:txBody>
      </p:sp>
      <p:sp>
        <p:nvSpPr>
          <p:cNvPr id="3" name="Text Placeholder 2">
            <a:extLst>
              <a:ext uri="{FF2B5EF4-FFF2-40B4-BE49-F238E27FC236}">
                <a16:creationId xmlns:a16="http://schemas.microsoft.com/office/drawing/2014/main" id="{DB13E3B1-60CB-F54F-80C2-8A0AB2B9B01E}"/>
              </a:ext>
            </a:extLst>
          </p:cNvPr>
          <p:cNvSpPr>
            <a:spLocks noGrp="1"/>
          </p:cNvSpPr>
          <p:nvPr>
            <p:ph type="body" idx="1"/>
          </p:nvPr>
        </p:nvSpPr>
        <p:spPr/>
        <p:txBody>
          <a:bodyPr/>
          <a:lstStyle/>
          <a:p>
            <a:pPr algn="ctr"/>
            <a:endParaRPr lang="en-US"/>
          </a:p>
        </p:txBody>
      </p:sp>
      <p:graphicFrame>
        <p:nvGraphicFramePr>
          <p:cNvPr id="6" name="Table 5">
            <a:extLst>
              <a:ext uri="{FF2B5EF4-FFF2-40B4-BE49-F238E27FC236}">
                <a16:creationId xmlns:a16="http://schemas.microsoft.com/office/drawing/2014/main" id="{3D0092B0-CED9-EC45-84C6-3F861C800E69}"/>
              </a:ext>
            </a:extLst>
          </p:cNvPr>
          <p:cNvGraphicFramePr>
            <a:graphicFrameLocks noGrp="1"/>
          </p:cNvGraphicFramePr>
          <p:nvPr/>
        </p:nvGraphicFramePr>
        <p:xfrm>
          <a:off x="519013" y="1574800"/>
          <a:ext cx="11438525" cy="4706119"/>
        </p:xfrm>
        <a:graphic>
          <a:graphicData uri="http://schemas.openxmlformats.org/drawingml/2006/table">
            <a:tbl>
              <a:tblPr firstRow="1" firstCol="1" bandRow="1">
                <a:tableStyleId>{5C22544A-7EE6-4342-B048-85BDC9FD1C3A}</a:tableStyleId>
              </a:tblPr>
              <a:tblGrid>
                <a:gridCol w="4949802">
                  <a:extLst>
                    <a:ext uri="{9D8B030D-6E8A-4147-A177-3AD203B41FA5}">
                      <a16:colId xmlns:a16="http://schemas.microsoft.com/office/drawing/2014/main" val="1993315912"/>
                    </a:ext>
                  </a:extLst>
                </a:gridCol>
                <a:gridCol w="3165231">
                  <a:extLst>
                    <a:ext uri="{9D8B030D-6E8A-4147-A177-3AD203B41FA5}">
                      <a16:colId xmlns:a16="http://schemas.microsoft.com/office/drawing/2014/main" val="1213774100"/>
                    </a:ext>
                  </a:extLst>
                </a:gridCol>
                <a:gridCol w="1213339">
                  <a:extLst>
                    <a:ext uri="{9D8B030D-6E8A-4147-A177-3AD203B41FA5}">
                      <a16:colId xmlns:a16="http://schemas.microsoft.com/office/drawing/2014/main" val="1585715204"/>
                    </a:ext>
                  </a:extLst>
                </a:gridCol>
                <a:gridCol w="996757">
                  <a:extLst>
                    <a:ext uri="{9D8B030D-6E8A-4147-A177-3AD203B41FA5}">
                      <a16:colId xmlns:a16="http://schemas.microsoft.com/office/drawing/2014/main" val="85559865"/>
                    </a:ext>
                  </a:extLst>
                </a:gridCol>
                <a:gridCol w="1113396">
                  <a:extLst>
                    <a:ext uri="{9D8B030D-6E8A-4147-A177-3AD203B41FA5}">
                      <a16:colId xmlns:a16="http://schemas.microsoft.com/office/drawing/2014/main" val="2310632167"/>
                    </a:ext>
                  </a:extLst>
                </a:gridCol>
              </a:tblGrid>
              <a:tr h="406334">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ATC-codes</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N (Ind)</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Cases</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Controls</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1437117492"/>
                  </a:ext>
                </a:extLst>
              </a:tr>
              <a:tr h="351692">
                <a:tc gridSpan="5">
                  <a:txBody>
                    <a:bodyPr/>
                    <a:lstStyle/>
                    <a:p>
                      <a:pPr marL="0" marR="0" algn="ctr">
                        <a:spcBef>
                          <a:spcPts val="0"/>
                        </a:spcBef>
                        <a:spcAft>
                          <a:spcPts val="0"/>
                        </a:spcAft>
                      </a:pPr>
                      <a:r>
                        <a:rPr lang="en-US" sz="2000" b="1" dirty="0">
                          <a:effectLst/>
                        </a:rPr>
                        <a:t>Treatment of hyperlipidemia (C10)</a:t>
                      </a:r>
                    </a:p>
                  </a:txBody>
                  <a:tcPr marL="24646" marR="24646"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24646" marR="24646" marT="0" marB="0"/>
                </a:tc>
                <a:extLst>
                  <a:ext uri="{0D108BD9-81ED-4DB2-BD59-A6C34878D82A}">
                    <a16:rowId xmlns:a16="http://schemas.microsoft.com/office/drawing/2014/main" val="2811993424"/>
                  </a:ext>
                </a:extLst>
              </a:tr>
              <a:tr h="210949">
                <a:tc>
                  <a:txBody>
                    <a:bodyPr/>
                    <a:lstStyle/>
                    <a:p>
                      <a:pPr marL="0" marR="0" algn="ctr">
                        <a:spcBef>
                          <a:spcPts val="0"/>
                        </a:spcBef>
                        <a:spcAft>
                          <a:spcPts val="0"/>
                        </a:spcAft>
                      </a:pPr>
                      <a:r>
                        <a:rPr lang="en-US" sz="2000" b="0" dirty="0">
                          <a:effectLst/>
                        </a:rPr>
                        <a:t>Cessation of statin</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C10AA</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76,499</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7,459</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68,990</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3275726549"/>
                  </a:ext>
                </a:extLst>
              </a:tr>
              <a:tr h="379709">
                <a:tc>
                  <a:txBody>
                    <a:bodyPr/>
                    <a:lstStyle/>
                    <a:p>
                      <a:pPr marL="0" marR="0" algn="ctr">
                        <a:spcBef>
                          <a:spcPts val="0"/>
                        </a:spcBef>
                        <a:spcAft>
                          <a:spcPts val="0"/>
                        </a:spcAft>
                      </a:pPr>
                      <a:r>
                        <a:rPr lang="en-US" sz="2000" b="0" dirty="0">
                          <a:effectLst/>
                        </a:rPr>
                        <a:t>Changing simvastatin to another statin</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C10AA01</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45,134</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19,228</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25,906</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3964207585"/>
                  </a:ext>
                </a:extLst>
              </a:tr>
              <a:tr h="370568">
                <a:tc gridSpan="5">
                  <a:txBody>
                    <a:bodyPr/>
                    <a:lstStyle/>
                    <a:p>
                      <a:pPr marL="0" marR="0" algn="ctr">
                        <a:spcBef>
                          <a:spcPts val="0"/>
                        </a:spcBef>
                        <a:spcAft>
                          <a:spcPts val="0"/>
                        </a:spcAft>
                      </a:pPr>
                      <a:r>
                        <a:rPr lang="en-US" sz="2000" b="1" dirty="0">
                          <a:effectLst/>
                        </a:rPr>
                        <a:t>Treatment of hypertension </a:t>
                      </a:r>
                      <a:endParaRPr lang="en-US" sz="2000" b="1" dirty="0">
                        <a:effectLst/>
                        <a:latin typeface="Times New Roman" panose="02020603050405020304" pitchFamily="18" charset="0"/>
                      </a:endParaRPr>
                    </a:p>
                  </a:txBody>
                  <a:tcPr marL="24646" marR="24646"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24646" marR="24646" marT="0" marB="0"/>
                </a:tc>
                <a:extLst>
                  <a:ext uri="{0D108BD9-81ED-4DB2-BD59-A6C34878D82A}">
                    <a16:rowId xmlns:a16="http://schemas.microsoft.com/office/drawing/2014/main" val="2488047733"/>
                  </a:ext>
                </a:extLst>
              </a:tr>
              <a:tr h="379709">
                <a:tc>
                  <a:txBody>
                    <a:bodyPr/>
                    <a:lstStyle/>
                    <a:p>
                      <a:pPr marL="0" marR="0" algn="ctr">
                        <a:spcBef>
                          <a:spcPts val="0"/>
                        </a:spcBef>
                        <a:spcAft>
                          <a:spcPts val="0"/>
                        </a:spcAft>
                      </a:pPr>
                      <a:r>
                        <a:rPr lang="en-US" sz="2000" b="0" dirty="0">
                          <a:effectLst/>
                        </a:rPr>
                        <a:t>More than 1 antihypertensive groups</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rowSpan="4">
                  <a:txBody>
                    <a:bodyPr/>
                    <a:lstStyle/>
                    <a:p>
                      <a:pPr marL="0" marR="0" algn="ctr">
                        <a:spcBef>
                          <a:spcPts val="0"/>
                        </a:spcBef>
                        <a:spcAft>
                          <a:spcPts val="0"/>
                        </a:spcAft>
                      </a:pPr>
                      <a:r>
                        <a:rPr lang="en-US" sz="2000" dirty="0">
                          <a:effectLst/>
                        </a:rPr>
                        <a:t> C02, C03, C07, C08, C09</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a:effectLst/>
                        </a:rPr>
                        <a:t>125,586</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82,551</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43,035</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2984449495"/>
                  </a:ext>
                </a:extLst>
              </a:tr>
              <a:tr h="379709">
                <a:tc>
                  <a:txBody>
                    <a:bodyPr/>
                    <a:lstStyle/>
                    <a:p>
                      <a:pPr marL="0" marR="0" algn="ctr">
                        <a:spcBef>
                          <a:spcPts val="0"/>
                        </a:spcBef>
                        <a:spcAft>
                          <a:spcPts val="0"/>
                        </a:spcAft>
                      </a:pPr>
                      <a:r>
                        <a:rPr lang="en-US" sz="2000" b="0" dirty="0">
                          <a:effectLst/>
                        </a:rPr>
                        <a:t>More than 2 antihypertensive groups</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vMerge="1">
                  <a:txBody>
                    <a:bodyPr/>
                    <a:lstStyle/>
                    <a:p>
                      <a:pPr marL="0" marR="0" algn="ctr">
                        <a:spcBef>
                          <a:spcPts val="0"/>
                        </a:spcBef>
                        <a:spcAft>
                          <a:spcPts val="0"/>
                        </a:spcAft>
                      </a:pPr>
                      <a:endParaRPr lang="en-US" sz="2000" b="0" dirty="0">
                        <a:effectLst/>
                        <a:latin typeface="Times New Roman" panose="02020603050405020304" pitchFamily="18" charset="0"/>
                        <a:ea typeface="Times New Roman" panose="02020603050405020304" pitchFamily="18" charset="0"/>
                      </a:endParaRPr>
                    </a:p>
                  </a:txBody>
                  <a:tcPr marL="24646" marR="24646" marT="0" marB="0"/>
                </a:tc>
                <a:tc>
                  <a:txBody>
                    <a:bodyPr/>
                    <a:lstStyle/>
                    <a:p>
                      <a:pPr algn="ctr"/>
                      <a:r>
                        <a:rPr lang="en-US" sz="2000">
                          <a:effectLst/>
                        </a:rPr>
                        <a:t>125,586</a:t>
                      </a:r>
                      <a:endParaRPr lang="en-US"/>
                    </a:p>
                  </a:txBody>
                  <a:tcPr marL="24646" marR="24646" marT="0" marB="0" anchor="ctr"/>
                </a:tc>
                <a:tc>
                  <a:txBody>
                    <a:bodyPr/>
                    <a:lstStyle/>
                    <a:p>
                      <a:pPr algn="ctr"/>
                      <a:r>
                        <a:rPr lang="en-US" sz="2000" dirty="0">
                          <a:effectLst/>
                        </a:rPr>
                        <a:t>50,482</a:t>
                      </a:r>
                      <a:endParaRPr lang="en-US" dirty="0"/>
                    </a:p>
                  </a:txBody>
                  <a:tcPr marL="24646" marR="24646" marT="0" marB="0" anchor="ctr"/>
                </a:tc>
                <a:tc>
                  <a:txBody>
                    <a:bodyPr/>
                    <a:lstStyle/>
                    <a:p>
                      <a:pPr marL="0" marR="0" algn="ctr">
                        <a:spcBef>
                          <a:spcPts val="0"/>
                        </a:spcBef>
                        <a:spcAft>
                          <a:spcPts val="0"/>
                        </a:spcAft>
                      </a:pPr>
                      <a:r>
                        <a:rPr lang="en-US" sz="2000" dirty="0">
                          <a:effectLst/>
                        </a:rPr>
                        <a:t>75,104</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2207403048"/>
                  </a:ext>
                </a:extLst>
              </a:tr>
              <a:tr h="379709">
                <a:tc>
                  <a:txBody>
                    <a:bodyPr/>
                    <a:lstStyle/>
                    <a:p>
                      <a:pPr marL="0" marR="0" algn="ctr">
                        <a:spcBef>
                          <a:spcPts val="0"/>
                        </a:spcBef>
                        <a:spcAft>
                          <a:spcPts val="0"/>
                        </a:spcAft>
                      </a:pPr>
                      <a:r>
                        <a:rPr lang="en-US" sz="2000" b="0" dirty="0">
                          <a:effectLst/>
                        </a:rPr>
                        <a:t>More than 3 antihypertensive groups</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vMerge="1">
                  <a:txBody>
                    <a:bodyPr/>
                    <a:lstStyle/>
                    <a:p>
                      <a:pPr marL="0" marR="0" algn="ctr">
                        <a:spcBef>
                          <a:spcPts val="0"/>
                        </a:spcBef>
                        <a:spcAft>
                          <a:spcPts val="0"/>
                        </a:spcAft>
                      </a:pPr>
                      <a:endParaRPr lang="en-US" sz="2000" b="0" dirty="0">
                        <a:effectLst/>
                        <a:latin typeface="Times New Roman" panose="02020603050405020304" pitchFamily="18" charset="0"/>
                        <a:ea typeface="Times New Roman" panose="02020603050405020304" pitchFamily="18" charset="0"/>
                      </a:endParaRPr>
                    </a:p>
                  </a:txBody>
                  <a:tcPr marL="24646" marR="24646" marT="0" marB="0"/>
                </a:tc>
                <a:tc>
                  <a:txBody>
                    <a:bodyPr/>
                    <a:lstStyle/>
                    <a:p>
                      <a:pPr algn="ctr"/>
                      <a:r>
                        <a:rPr lang="en-US" sz="2000">
                          <a:effectLst/>
                        </a:rPr>
                        <a:t>125,586</a:t>
                      </a:r>
                      <a:endParaRPr lang="en-US"/>
                    </a:p>
                  </a:txBody>
                  <a:tcPr marL="24646" marR="24646" marT="0" marB="0" anchor="ctr"/>
                </a:tc>
                <a:tc>
                  <a:txBody>
                    <a:bodyPr/>
                    <a:lstStyle/>
                    <a:p>
                      <a:pPr algn="ctr"/>
                      <a:r>
                        <a:rPr lang="en-US" sz="2000" dirty="0">
                          <a:effectLst/>
                        </a:rPr>
                        <a:t>22,476</a:t>
                      </a:r>
                      <a:endParaRPr lang="en-US" dirty="0"/>
                    </a:p>
                  </a:txBody>
                  <a:tcPr marL="24646" marR="24646" marT="0" marB="0" anchor="ctr"/>
                </a:tc>
                <a:tc>
                  <a:txBody>
                    <a:bodyPr/>
                    <a:lstStyle/>
                    <a:p>
                      <a:pPr marL="0" marR="0" algn="ctr">
                        <a:spcBef>
                          <a:spcPts val="0"/>
                        </a:spcBef>
                        <a:spcAft>
                          <a:spcPts val="0"/>
                        </a:spcAft>
                      </a:pPr>
                      <a:r>
                        <a:rPr lang="en-US" sz="2000" dirty="0">
                          <a:effectLst/>
                        </a:rPr>
                        <a:t>103,110</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2483009526"/>
                  </a:ext>
                </a:extLst>
              </a:tr>
              <a:tr h="210949">
                <a:tc>
                  <a:txBody>
                    <a:bodyPr/>
                    <a:lstStyle/>
                    <a:p>
                      <a:pPr marL="0" marR="0" algn="ctr">
                        <a:spcBef>
                          <a:spcPts val="0"/>
                        </a:spcBef>
                        <a:spcAft>
                          <a:spcPts val="0"/>
                        </a:spcAft>
                      </a:pPr>
                      <a:r>
                        <a:rPr lang="en-US" sz="2000" b="0" dirty="0">
                          <a:effectLst/>
                        </a:rPr>
                        <a:t>All 5 antihypertensive groups</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vMerge="1">
                  <a:txBody>
                    <a:bodyPr/>
                    <a:lstStyle/>
                    <a:p>
                      <a:pPr marL="0" marR="0" algn="ctr">
                        <a:spcBef>
                          <a:spcPts val="0"/>
                        </a:spcBef>
                        <a:spcAft>
                          <a:spcPts val="0"/>
                        </a:spcAft>
                      </a:pPr>
                      <a:endParaRPr lang="en-US" sz="2000" b="0" dirty="0">
                        <a:effectLst/>
                        <a:latin typeface="Times New Roman" panose="02020603050405020304" pitchFamily="18" charset="0"/>
                        <a:ea typeface="Times New Roman" panose="02020603050405020304" pitchFamily="18" charset="0"/>
                      </a:endParaRPr>
                    </a:p>
                  </a:txBody>
                  <a:tcPr marL="24646" marR="24646" marT="0" marB="0"/>
                </a:tc>
                <a:tc>
                  <a:txBody>
                    <a:bodyPr/>
                    <a:lstStyle/>
                    <a:p>
                      <a:pPr algn="ctr"/>
                      <a:r>
                        <a:rPr lang="en-US" sz="2000" dirty="0">
                          <a:effectLst/>
                        </a:rPr>
                        <a:t>125,586</a:t>
                      </a:r>
                      <a:endParaRPr lang="en-US" dirty="0"/>
                    </a:p>
                  </a:txBody>
                  <a:tcPr marL="24646" marR="24646" marT="0" marB="0" anchor="ctr"/>
                </a:tc>
                <a:tc>
                  <a:txBody>
                    <a:bodyPr/>
                    <a:lstStyle/>
                    <a:p>
                      <a:pPr algn="ctr"/>
                      <a:r>
                        <a:rPr lang="en-US" sz="2000" dirty="0">
                          <a:effectLst/>
                        </a:rPr>
                        <a:t>2,900</a:t>
                      </a:r>
                      <a:endParaRPr lang="en-US" dirty="0"/>
                    </a:p>
                  </a:txBody>
                  <a:tcPr marL="24646" marR="24646" marT="0" marB="0" anchor="ctr"/>
                </a:tc>
                <a:tc>
                  <a:txBody>
                    <a:bodyPr/>
                    <a:lstStyle/>
                    <a:p>
                      <a:pPr marL="0" marR="0" algn="ctr">
                        <a:spcBef>
                          <a:spcPts val="0"/>
                        </a:spcBef>
                        <a:spcAft>
                          <a:spcPts val="0"/>
                        </a:spcAft>
                      </a:pPr>
                      <a:r>
                        <a:rPr lang="en-US" sz="2000" dirty="0">
                          <a:effectLst/>
                        </a:rPr>
                        <a:t>122,686</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381561637"/>
                  </a:ext>
                </a:extLst>
              </a:tr>
              <a:tr h="384873">
                <a:tc gridSpan="5">
                  <a:txBody>
                    <a:bodyPr/>
                    <a:lstStyle/>
                    <a:p>
                      <a:pPr marL="0" marR="0" algn="ctr">
                        <a:spcBef>
                          <a:spcPts val="0"/>
                        </a:spcBef>
                        <a:spcAft>
                          <a:spcPts val="0"/>
                        </a:spcAft>
                      </a:pPr>
                      <a:r>
                        <a:rPr lang="en-US" sz="2000" b="1" dirty="0">
                          <a:effectLst/>
                        </a:rPr>
                        <a:t>Treatment of type 2 diabetes (A10B)</a:t>
                      </a:r>
                    </a:p>
                  </a:txBody>
                  <a:tcPr marL="24646" marR="24646"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marL="0" marR="0">
                        <a:spcBef>
                          <a:spcPts val="0"/>
                        </a:spcBef>
                        <a:spcAft>
                          <a:spcPts val="0"/>
                        </a:spcAft>
                      </a:pPr>
                      <a:r>
                        <a:rPr lang="en-US" sz="1600" dirty="0">
                          <a:effectLst/>
                        </a:rPr>
                        <a:t> </a:t>
                      </a:r>
                      <a:endParaRPr lang="en-US" sz="1600" dirty="0">
                        <a:effectLst/>
                        <a:latin typeface="Times New Roman" panose="02020603050405020304" pitchFamily="18" charset="0"/>
                        <a:ea typeface="Times New Roman" panose="02020603050405020304" pitchFamily="18" charset="0"/>
                      </a:endParaRPr>
                    </a:p>
                  </a:txBody>
                  <a:tcPr marL="24646" marR="24646" marT="0" marB="0"/>
                </a:tc>
                <a:extLst>
                  <a:ext uri="{0D108BD9-81ED-4DB2-BD59-A6C34878D82A}">
                    <a16:rowId xmlns:a16="http://schemas.microsoft.com/office/drawing/2014/main" val="1049055753"/>
                  </a:ext>
                </a:extLst>
              </a:tr>
              <a:tr h="759416">
                <a:tc>
                  <a:txBody>
                    <a:bodyPr/>
                    <a:lstStyle/>
                    <a:p>
                      <a:pPr marL="0" marR="0" algn="ctr">
                        <a:spcBef>
                          <a:spcPts val="0"/>
                        </a:spcBef>
                        <a:spcAft>
                          <a:spcPts val="0"/>
                        </a:spcAft>
                      </a:pPr>
                      <a:r>
                        <a:rPr lang="en-US" sz="2000" b="0" dirty="0">
                          <a:effectLst/>
                        </a:rPr>
                        <a:t>Use of 2nd line agents in T2D</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A10BD, A10BH, A10BJ, A10BK</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a:effectLst/>
                        </a:rPr>
                        <a:t>31,665</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14,292</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17,373</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1216976432"/>
                  </a:ext>
                </a:extLst>
              </a:tr>
              <a:tr h="210949">
                <a:tc>
                  <a:txBody>
                    <a:bodyPr/>
                    <a:lstStyle/>
                    <a:p>
                      <a:pPr marL="0" marR="0" algn="ctr">
                        <a:spcBef>
                          <a:spcPts val="0"/>
                        </a:spcBef>
                        <a:spcAft>
                          <a:spcPts val="0"/>
                        </a:spcAft>
                      </a:pPr>
                      <a:r>
                        <a:rPr lang="en-US" sz="2000" b="0" dirty="0">
                          <a:effectLst/>
                        </a:rPr>
                        <a:t>Use of insulin</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A10A</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29,990</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6,861</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23,129</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1299665876"/>
                  </a:ext>
                </a:extLst>
              </a:tr>
            </a:tbl>
          </a:graphicData>
        </a:graphic>
      </p:graphicFrame>
      <p:sp>
        <p:nvSpPr>
          <p:cNvPr id="8" name="TextBox 7">
            <a:extLst>
              <a:ext uri="{FF2B5EF4-FFF2-40B4-BE49-F238E27FC236}">
                <a16:creationId xmlns:a16="http://schemas.microsoft.com/office/drawing/2014/main" id="{12A4B6C0-68CC-5247-A67F-E7206B938776}"/>
              </a:ext>
            </a:extLst>
          </p:cNvPr>
          <p:cNvSpPr txBox="1"/>
          <p:nvPr/>
        </p:nvSpPr>
        <p:spPr>
          <a:xfrm>
            <a:off x="6094412" y="6550223"/>
            <a:ext cx="6093068" cy="307777"/>
          </a:xfrm>
          <a:prstGeom prst="rect">
            <a:avLst/>
          </a:prstGeom>
          <a:noFill/>
        </p:spPr>
        <p:txBody>
          <a:bodyPr wrap="square">
            <a:spAutoFit/>
          </a:bodyPr>
          <a:lstStyle/>
          <a:p>
            <a:pPr algn="r"/>
            <a:r>
              <a:rPr lang="en-US" sz="1400" i="1" dirty="0">
                <a:effectLst/>
                <a:latin typeface="Calibri" panose="020F0502020204030204" pitchFamily="34" charset="0"/>
                <a:ea typeface="Calibri" panose="020F0502020204030204" pitchFamily="34" charset="0"/>
              </a:rPr>
              <a:t>The number of cases and controls for the binary traits</a:t>
            </a:r>
            <a:r>
              <a:rPr lang="en-US" dirty="0">
                <a:effectLst/>
              </a:rPr>
              <a:t> </a:t>
            </a:r>
            <a:endParaRPr lang="en-US" dirty="0"/>
          </a:p>
        </p:txBody>
      </p:sp>
    </p:spTree>
    <p:extLst>
      <p:ext uri="{BB962C8B-B14F-4D97-AF65-F5344CB8AC3E}">
        <p14:creationId xmlns:p14="http://schemas.microsoft.com/office/powerpoint/2010/main" val="4041361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3CA07-054E-0241-9F64-418BF66DD7A7}"/>
              </a:ext>
            </a:extLst>
          </p:cNvPr>
          <p:cNvSpPr>
            <a:spLocks noGrp="1"/>
          </p:cNvSpPr>
          <p:nvPr>
            <p:ph type="title"/>
          </p:nvPr>
        </p:nvSpPr>
        <p:spPr/>
        <p:txBody>
          <a:bodyPr/>
          <a:lstStyle/>
          <a:p>
            <a:r>
              <a:rPr lang="en-US" b="1" dirty="0"/>
              <a:t>Statin Switching and Cessation</a:t>
            </a:r>
          </a:p>
        </p:txBody>
      </p:sp>
      <p:sp>
        <p:nvSpPr>
          <p:cNvPr id="3" name="Text Placeholder 2">
            <a:extLst>
              <a:ext uri="{FF2B5EF4-FFF2-40B4-BE49-F238E27FC236}">
                <a16:creationId xmlns:a16="http://schemas.microsoft.com/office/drawing/2014/main" id="{7DBCEC83-41F7-CD4B-990C-B28F29FF7E1A}"/>
              </a:ext>
            </a:extLst>
          </p:cNvPr>
          <p:cNvSpPr>
            <a:spLocks noGrp="1"/>
          </p:cNvSpPr>
          <p:nvPr>
            <p:ph type="body" idx="1"/>
          </p:nvPr>
        </p:nvSpPr>
        <p:spPr/>
        <p:txBody>
          <a:bodyPr/>
          <a:lstStyle/>
          <a:p>
            <a:endParaRPr lang="en-US" dirty="0"/>
          </a:p>
        </p:txBody>
      </p:sp>
      <p:pic>
        <p:nvPicPr>
          <p:cNvPr id="4" name="image7.png">
            <a:extLst>
              <a:ext uri="{FF2B5EF4-FFF2-40B4-BE49-F238E27FC236}">
                <a16:creationId xmlns:a16="http://schemas.microsoft.com/office/drawing/2014/main" id="{B4DA3ADF-AC17-BD49-B5C2-3536C0DFA485}"/>
              </a:ext>
            </a:extLst>
          </p:cNvPr>
          <p:cNvPicPr/>
          <p:nvPr/>
        </p:nvPicPr>
        <p:blipFill>
          <a:blip r:embed="rId3"/>
          <a:srcRect/>
          <a:stretch>
            <a:fillRect/>
          </a:stretch>
        </p:blipFill>
        <p:spPr>
          <a:xfrm>
            <a:off x="91498" y="1574800"/>
            <a:ext cx="6124575" cy="2400300"/>
          </a:xfrm>
          <a:prstGeom prst="rect">
            <a:avLst/>
          </a:prstGeom>
          <a:ln/>
        </p:spPr>
      </p:pic>
      <p:sp>
        <p:nvSpPr>
          <p:cNvPr id="5" name="TextBox 4">
            <a:extLst>
              <a:ext uri="{FF2B5EF4-FFF2-40B4-BE49-F238E27FC236}">
                <a16:creationId xmlns:a16="http://schemas.microsoft.com/office/drawing/2014/main" id="{8ECECDF5-CAE1-894B-ACB8-B73997CF88AC}"/>
              </a:ext>
            </a:extLst>
          </p:cNvPr>
          <p:cNvSpPr txBox="1"/>
          <p:nvPr/>
        </p:nvSpPr>
        <p:spPr>
          <a:xfrm>
            <a:off x="1197416" y="1599945"/>
            <a:ext cx="1874231" cy="338554"/>
          </a:xfrm>
          <a:prstGeom prst="rect">
            <a:avLst/>
          </a:prstGeom>
          <a:noFill/>
        </p:spPr>
        <p:txBody>
          <a:bodyPr wrap="none" rtlCol="0">
            <a:spAutoFit/>
          </a:bodyPr>
          <a:lstStyle/>
          <a:p>
            <a:r>
              <a:rPr lang="en-US" sz="1600" b="1" dirty="0"/>
              <a:t>Switching statins</a:t>
            </a:r>
          </a:p>
        </p:txBody>
      </p:sp>
      <p:sp>
        <p:nvSpPr>
          <p:cNvPr id="6" name="TextBox 5">
            <a:extLst>
              <a:ext uri="{FF2B5EF4-FFF2-40B4-BE49-F238E27FC236}">
                <a16:creationId xmlns:a16="http://schemas.microsoft.com/office/drawing/2014/main" id="{2D0D2C97-9F8F-AD4A-BB0A-CE12EBC73E41}"/>
              </a:ext>
            </a:extLst>
          </p:cNvPr>
          <p:cNvSpPr txBox="1"/>
          <p:nvPr/>
        </p:nvSpPr>
        <p:spPr>
          <a:xfrm>
            <a:off x="1620981" y="1855371"/>
            <a:ext cx="1790875" cy="738664"/>
          </a:xfrm>
          <a:prstGeom prst="rect">
            <a:avLst/>
          </a:prstGeom>
          <a:noFill/>
        </p:spPr>
        <p:txBody>
          <a:bodyPr wrap="none" rtlCol="0">
            <a:spAutoFit/>
          </a:bodyPr>
          <a:lstStyle/>
          <a:p>
            <a:r>
              <a:rPr lang="en-US" dirty="0" err="1"/>
              <a:t>N</a:t>
            </a:r>
            <a:r>
              <a:rPr lang="en-US" baseline="-25000" dirty="0" err="1"/>
              <a:t>switchers</a:t>
            </a:r>
            <a:r>
              <a:rPr lang="en-US" dirty="0"/>
              <a:t> = 19,228</a:t>
            </a:r>
          </a:p>
          <a:p>
            <a:r>
              <a:rPr lang="en-US" b="1" dirty="0" err="1"/>
              <a:t>N</a:t>
            </a:r>
            <a:r>
              <a:rPr lang="en-US" baseline="-25000" dirty="0" err="1"/>
              <a:t>non</a:t>
            </a:r>
            <a:r>
              <a:rPr lang="en-US" baseline="-25000" dirty="0"/>
              <a:t>-switchers </a:t>
            </a:r>
            <a:r>
              <a:rPr lang="en-US" dirty="0"/>
              <a:t>= 25,906</a:t>
            </a:r>
          </a:p>
          <a:p>
            <a:endParaRPr lang="en-US" dirty="0"/>
          </a:p>
        </p:txBody>
      </p:sp>
      <p:pic>
        <p:nvPicPr>
          <p:cNvPr id="7" name="image5.png">
            <a:extLst>
              <a:ext uri="{FF2B5EF4-FFF2-40B4-BE49-F238E27FC236}">
                <a16:creationId xmlns:a16="http://schemas.microsoft.com/office/drawing/2014/main" id="{6D5A36C1-5147-E446-9B55-CF58C14D4E95}"/>
              </a:ext>
            </a:extLst>
          </p:cNvPr>
          <p:cNvPicPr/>
          <p:nvPr/>
        </p:nvPicPr>
        <p:blipFill>
          <a:blip r:embed="rId4"/>
          <a:srcRect/>
          <a:stretch>
            <a:fillRect/>
          </a:stretch>
        </p:blipFill>
        <p:spPr>
          <a:xfrm>
            <a:off x="3832225" y="4444423"/>
            <a:ext cx="6124575" cy="2336800"/>
          </a:xfrm>
          <a:prstGeom prst="rect">
            <a:avLst/>
          </a:prstGeom>
          <a:ln/>
        </p:spPr>
      </p:pic>
      <p:sp>
        <p:nvSpPr>
          <p:cNvPr id="8" name="TextBox 7">
            <a:extLst>
              <a:ext uri="{FF2B5EF4-FFF2-40B4-BE49-F238E27FC236}">
                <a16:creationId xmlns:a16="http://schemas.microsoft.com/office/drawing/2014/main" id="{824F1BD4-E614-AE41-8256-BB3FBF21209B}"/>
              </a:ext>
            </a:extLst>
          </p:cNvPr>
          <p:cNvSpPr txBox="1"/>
          <p:nvPr/>
        </p:nvSpPr>
        <p:spPr>
          <a:xfrm>
            <a:off x="5196588" y="4188997"/>
            <a:ext cx="2135521" cy="338554"/>
          </a:xfrm>
          <a:prstGeom prst="rect">
            <a:avLst/>
          </a:prstGeom>
          <a:noFill/>
        </p:spPr>
        <p:txBody>
          <a:bodyPr wrap="none" rtlCol="0">
            <a:spAutoFit/>
          </a:bodyPr>
          <a:lstStyle/>
          <a:p>
            <a:r>
              <a:rPr lang="en-US" sz="1600" b="1" dirty="0"/>
              <a:t>Cessation of statins</a:t>
            </a:r>
          </a:p>
        </p:txBody>
      </p:sp>
      <p:sp>
        <p:nvSpPr>
          <p:cNvPr id="9" name="TextBox 8">
            <a:extLst>
              <a:ext uri="{FF2B5EF4-FFF2-40B4-BE49-F238E27FC236}">
                <a16:creationId xmlns:a16="http://schemas.microsoft.com/office/drawing/2014/main" id="{152AAE99-0F55-2149-8EB7-A35CC2D0E8C8}"/>
              </a:ext>
            </a:extLst>
          </p:cNvPr>
          <p:cNvSpPr txBox="1"/>
          <p:nvPr/>
        </p:nvSpPr>
        <p:spPr>
          <a:xfrm>
            <a:off x="5620153" y="4444423"/>
            <a:ext cx="1858201" cy="738664"/>
          </a:xfrm>
          <a:prstGeom prst="rect">
            <a:avLst/>
          </a:prstGeom>
          <a:noFill/>
        </p:spPr>
        <p:txBody>
          <a:bodyPr wrap="none" rtlCol="0">
            <a:spAutoFit/>
          </a:bodyPr>
          <a:lstStyle/>
          <a:p>
            <a:r>
              <a:rPr lang="en-US" dirty="0" err="1"/>
              <a:t>N</a:t>
            </a:r>
            <a:r>
              <a:rPr lang="en-US" baseline="-25000" dirty="0" err="1"/>
              <a:t>cessations</a:t>
            </a:r>
            <a:r>
              <a:rPr lang="en-US" dirty="0"/>
              <a:t> = 7,459</a:t>
            </a:r>
          </a:p>
          <a:p>
            <a:r>
              <a:rPr lang="en-US" b="1" dirty="0" err="1"/>
              <a:t>N</a:t>
            </a:r>
            <a:r>
              <a:rPr lang="en-US" baseline="-25000" dirty="0" err="1"/>
              <a:t>non</a:t>
            </a:r>
            <a:r>
              <a:rPr lang="en-US" baseline="-25000" dirty="0"/>
              <a:t>-cessations </a:t>
            </a:r>
            <a:r>
              <a:rPr lang="en-US" dirty="0"/>
              <a:t>= 25,906</a:t>
            </a:r>
          </a:p>
          <a:p>
            <a:endParaRPr lang="en-US" dirty="0"/>
          </a:p>
        </p:txBody>
      </p:sp>
    </p:spTree>
    <p:extLst>
      <p:ext uri="{BB962C8B-B14F-4D97-AF65-F5344CB8AC3E}">
        <p14:creationId xmlns:p14="http://schemas.microsoft.com/office/powerpoint/2010/main" val="2833618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D20A3-F491-E84B-BB07-A020D2CBBCDB}"/>
              </a:ext>
            </a:extLst>
          </p:cNvPr>
          <p:cNvSpPr>
            <a:spLocks noGrp="1"/>
          </p:cNvSpPr>
          <p:nvPr>
            <p:ph type="title"/>
          </p:nvPr>
        </p:nvSpPr>
        <p:spPr/>
        <p:txBody>
          <a:bodyPr/>
          <a:lstStyle/>
          <a:p>
            <a:r>
              <a:rPr lang="en-US" b="1" dirty="0"/>
              <a:t>Antihypertensives</a:t>
            </a:r>
          </a:p>
        </p:txBody>
      </p:sp>
      <p:sp>
        <p:nvSpPr>
          <p:cNvPr id="3" name="Text Placeholder 2">
            <a:extLst>
              <a:ext uri="{FF2B5EF4-FFF2-40B4-BE49-F238E27FC236}">
                <a16:creationId xmlns:a16="http://schemas.microsoft.com/office/drawing/2014/main" id="{9A73BF81-CB59-F548-8AF5-28DD7C86D3BB}"/>
              </a:ext>
            </a:extLst>
          </p:cNvPr>
          <p:cNvSpPr>
            <a:spLocks noGrp="1"/>
          </p:cNvSpPr>
          <p:nvPr>
            <p:ph type="body" idx="1"/>
          </p:nvPr>
        </p:nvSpPr>
        <p:spPr/>
        <p:txBody>
          <a:bodyPr/>
          <a:lstStyle/>
          <a:p>
            <a:endParaRPr lang="en-US" dirty="0"/>
          </a:p>
        </p:txBody>
      </p:sp>
      <p:pic>
        <p:nvPicPr>
          <p:cNvPr id="4" name="image14.png">
            <a:extLst>
              <a:ext uri="{FF2B5EF4-FFF2-40B4-BE49-F238E27FC236}">
                <a16:creationId xmlns:a16="http://schemas.microsoft.com/office/drawing/2014/main" id="{B148DFC0-6780-9F43-9864-3986D2A6914E}"/>
              </a:ext>
            </a:extLst>
          </p:cNvPr>
          <p:cNvPicPr/>
          <p:nvPr/>
        </p:nvPicPr>
        <p:blipFill>
          <a:blip r:embed="rId3"/>
          <a:srcRect/>
          <a:stretch>
            <a:fillRect/>
          </a:stretch>
        </p:blipFill>
        <p:spPr>
          <a:xfrm>
            <a:off x="0" y="1543050"/>
            <a:ext cx="6124575" cy="2400300"/>
          </a:xfrm>
          <a:prstGeom prst="rect">
            <a:avLst/>
          </a:prstGeom>
          <a:ln/>
        </p:spPr>
      </p:pic>
      <p:pic>
        <p:nvPicPr>
          <p:cNvPr id="5" name="image9.png">
            <a:extLst>
              <a:ext uri="{FF2B5EF4-FFF2-40B4-BE49-F238E27FC236}">
                <a16:creationId xmlns:a16="http://schemas.microsoft.com/office/drawing/2014/main" id="{D10A33D7-73EE-7346-8B00-D1679F7E1360}"/>
              </a:ext>
            </a:extLst>
          </p:cNvPr>
          <p:cNvPicPr/>
          <p:nvPr/>
        </p:nvPicPr>
        <p:blipFill>
          <a:blip r:embed="rId4"/>
          <a:srcRect/>
          <a:stretch>
            <a:fillRect/>
          </a:stretch>
        </p:blipFill>
        <p:spPr>
          <a:xfrm>
            <a:off x="6064250" y="1587500"/>
            <a:ext cx="6124575" cy="2311400"/>
          </a:xfrm>
          <a:prstGeom prst="rect">
            <a:avLst/>
          </a:prstGeom>
          <a:ln/>
        </p:spPr>
      </p:pic>
      <p:pic>
        <p:nvPicPr>
          <p:cNvPr id="6" name="image21.png">
            <a:extLst>
              <a:ext uri="{FF2B5EF4-FFF2-40B4-BE49-F238E27FC236}">
                <a16:creationId xmlns:a16="http://schemas.microsoft.com/office/drawing/2014/main" id="{EC16AC04-375B-D948-BF47-9F70DA3D9806}"/>
              </a:ext>
            </a:extLst>
          </p:cNvPr>
          <p:cNvPicPr/>
          <p:nvPr/>
        </p:nvPicPr>
        <p:blipFill>
          <a:blip r:embed="rId5"/>
          <a:srcRect/>
          <a:stretch>
            <a:fillRect/>
          </a:stretch>
        </p:blipFill>
        <p:spPr>
          <a:xfrm>
            <a:off x="72524" y="4376821"/>
            <a:ext cx="6124575" cy="2387600"/>
          </a:xfrm>
          <a:prstGeom prst="rect">
            <a:avLst/>
          </a:prstGeom>
          <a:ln/>
        </p:spPr>
      </p:pic>
      <p:pic>
        <p:nvPicPr>
          <p:cNvPr id="7" name="image18.png">
            <a:extLst>
              <a:ext uri="{FF2B5EF4-FFF2-40B4-BE49-F238E27FC236}">
                <a16:creationId xmlns:a16="http://schemas.microsoft.com/office/drawing/2014/main" id="{71E4AA1D-9469-2C48-8964-EC88039E0606}"/>
              </a:ext>
            </a:extLst>
          </p:cNvPr>
          <p:cNvPicPr/>
          <p:nvPr/>
        </p:nvPicPr>
        <p:blipFill>
          <a:blip r:embed="rId6"/>
          <a:srcRect/>
          <a:stretch>
            <a:fillRect/>
          </a:stretch>
        </p:blipFill>
        <p:spPr>
          <a:xfrm>
            <a:off x="6064249" y="4464718"/>
            <a:ext cx="6124575" cy="2362200"/>
          </a:xfrm>
          <a:prstGeom prst="rect">
            <a:avLst/>
          </a:prstGeom>
          <a:ln/>
        </p:spPr>
      </p:pic>
      <p:graphicFrame>
        <p:nvGraphicFramePr>
          <p:cNvPr id="8" name="Table 7">
            <a:extLst>
              <a:ext uri="{FF2B5EF4-FFF2-40B4-BE49-F238E27FC236}">
                <a16:creationId xmlns:a16="http://schemas.microsoft.com/office/drawing/2014/main" id="{F1FCE10B-A6CA-5D40-BCB7-EAA6C975B2C2}"/>
              </a:ext>
            </a:extLst>
          </p:cNvPr>
          <p:cNvGraphicFramePr>
            <a:graphicFrameLocks noGrp="1"/>
          </p:cNvGraphicFramePr>
          <p:nvPr/>
        </p:nvGraphicFramePr>
        <p:xfrm>
          <a:off x="844329" y="99123"/>
          <a:ext cx="3328190" cy="1443927"/>
        </p:xfrm>
        <a:graphic>
          <a:graphicData uri="http://schemas.openxmlformats.org/drawingml/2006/table">
            <a:tbl>
              <a:tblPr firstRow="1" firstCol="1" bandRow="1">
                <a:tableStyleId>{5C22544A-7EE6-4342-B048-85BDC9FD1C3A}</a:tableStyleId>
              </a:tblPr>
              <a:tblGrid>
                <a:gridCol w="1067748">
                  <a:extLst>
                    <a:ext uri="{9D8B030D-6E8A-4147-A177-3AD203B41FA5}">
                      <a16:colId xmlns:a16="http://schemas.microsoft.com/office/drawing/2014/main" val="4216579641"/>
                    </a:ext>
                  </a:extLst>
                </a:gridCol>
                <a:gridCol w="1067748">
                  <a:extLst>
                    <a:ext uri="{9D8B030D-6E8A-4147-A177-3AD203B41FA5}">
                      <a16:colId xmlns:a16="http://schemas.microsoft.com/office/drawing/2014/main" val="2445687987"/>
                    </a:ext>
                  </a:extLst>
                </a:gridCol>
                <a:gridCol w="1192694">
                  <a:extLst>
                    <a:ext uri="{9D8B030D-6E8A-4147-A177-3AD203B41FA5}">
                      <a16:colId xmlns:a16="http://schemas.microsoft.com/office/drawing/2014/main" val="960006465"/>
                    </a:ext>
                  </a:extLst>
                </a:gridCol>
              </a:tblGrid>
              <a:tr h="379709">
                <a:tc>
                  <a:txBody>
                    <a:bodyPr/>
                    <a:lstStyle/>
                    <a:p>
                      <a:pPr marL="0" marR="0" algn="ctr">
                        <a:spcBef>
                          <a:spcPts val="0"/>
                        </a:spcBef>
                        <a:spcAft>
                          <a:spcPts val="0"/>
                        </a:spcAft>
                      </a:pPr>
                      <a:r>
                        <a:rPr lang="en-US" sz="2000" b="0" dirty="0">
                          <a:effectLst/>
                          <a:latin typeface="Times New Roman" panose="02020603050405020304" pitchFamily="18" charset="0"/>
                          <a:ea typeface="Times New Roman" panose="02020603050405020304" pitchFamily="18" charset="0"/>
                        </a:rPr>
                        <a:t>1</a:t>
                      </a:r>
                    </a:p>
                  </a:txBody>
                  <a:tcPr marL="24646" marR="24646" marT="0" marB="0" anchor="ctr"/>
                </a:tc>
                <a:tc>
                  <a:txBody>
                    <a:bodyPr/>
                    <a:lstStyle/>
                    <a:p>
                      <a:pPr marL="0" marR="0" algn="ctr">
                        <a:spcBef>
                          <a:spcPts val="0"/>
                        </a:spcBef>
                        <a:spcAft>
                          <a:spcPts val="0"/>
                        </a:spcAft>
                      </a:pPr>
                      <a:r>
                        <a:rPr lang="en-US" sz="2000" dirty="0">
                          <a:effectLst/>
                        </a:rPr>
                        <a:t>82,551</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43,035</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3542472748"/>
                  </a:ext>
                </a:extLst>
              </a:tr>
              <a:tr h="379709">
                <a:tc>
                  <a:txBody>
                    <a:bodyPr/>
                    <a:lstStyle/>
                    <a:p>
                      <a:pPr algn="ctr"/>
                      <a:r>
                        <a:rPr lang="en-US" dirty="0"/>
                        <a:t>&gt;=2</a:t>
                      </a:r>
                    </a:p>
                  </a:txBody>
                  <a:tcPr marL="24646" marR="24646" marT="0" marB="0" anchor="ctr"/>
                </a:tc>
                <a:tc>
                  <a:txBody>
                    <a:bodyPr/>
                    <a:lstStyle/>
                    <a:p>
                      <a:pPr algn="ctr"/>
                      <a:r>
                        <a:rPr lang="en-US" sz="2000" dirty="0">
                          <a:effectLst/>
                        </a:rPr>
                        <a:t>50,482</a:t>
                      </a:r>
                      <a:endParaRPr lang="en-US" dirty="0"/>
                    </a:p>
                  </a:txBody>
                  <a:tcPr marL="24646" marR="24646" marT="0" marB="0" anchor="ctr"/>
                </a:tc>
                <a:tc>
                  <a:txBody>
                    <a:bodyPr/>
                    <a:lstStyle/>
                    <a:p>
                      <a:pPr marL="0" marR="0" algn="ctr">
                        <a:spcBef>
                          <a:spcPts val="0"/>
                        </a:spcBef>
                        <a:spcAft>
                          <a:spcPts val="0"/>
                        </a:spcAft>
                      </a:pPr>
                      <a:r>
                        <a:rPr lang="en-US" sz="2000" dirty="0">
                          <a:effectLst/>
                        </a:rPr>
                        <a:t>75,104</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207086039"/>
                  </a:ext>
                </a:extLst>
              </a:tr>
              <a:tr h="379709">
                <a:tc>
                  <a:txBody>
                    <a:bodyPr/>
                    <a:lstStyle/>
                    <a:p>
                      <a:pPr algn="ctr"/>
                      <a:r>
                        <a:rPr lang="en-US" dirty="0"/>
                        <a:t>&gt;=3</a:t>
                      </a:r>
                    </a:p>
                  </a:txBody>
                  <a:tcPr marL="24646" marR="24646" marT="0" marB="0" anchor="ctr"/>
                </a:tc>
                <a:tc>
                  <a:txBody>
                    <a:bodyPr/>
                    <a:lstStyle/>
                    <a:p>
                      <a:pPr algn="ctr"/>
                      <a:r>
                        <a:rPr lang="en-US" sz="2000" dirty="0">
                          <a:effectLst/>
                        </a:rPr>
                        <a:t>22,476</a:t>
                      </a:r>
                      <a:endParaRPr lang="en-US" dirty="0"/>
                    </a:p>
                  </a:txBody>
                  <a:tcPr marL="24646" marR="24646" marT="0" marB="0" anchor="ctr"/>
                </a:tc>
                <a:tc>
                  <a:txBody>
                    <a:bodyPr/>
                    <a:lstStyle/>
                    <a:p>
                      <a:pPr marL="0" marR="0" algn="ctr">
                        <a:spcBef>
                          <a:spcPts val="0"/>
                        </a:spcBef>
                        <a:spcAft>
                          <a:spcPts val="0"/>
                        </a:spcAft>
                      </a:pPr>
                      <a:r>
                        <a:rPr lang="en-US" sz="2000" dirty="0">
                          <a:effectLst/>
                        </a:rPr>
                        <a:t>103,110</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2944451501"/>
                  </a:ext>
                </a:extLst>
              </a:tr>
              <a:tr h="210949">
                <a:tc>
                  <a:txBody>
                    <a:bodyPr/>
                    <a:lstStyle/>
                    <a:p>
                      <a:pPr algn="ctr"/>
                      <a:r>
                        <a:rPr lang="en-US" dirty="0"/>
                        <a:t>&gt;4</a:t>
                      </a:r>
                    </a:p>
                  </a:txBody>
                  <a:tcPr marL="24646" marR="24646" marT="0" marB="0" anchor="ctr"/>
                </a:tc>
                <a:tc>
                  <a:txBody>
                    <a:bodyPr/>
                    <a:lstStyle/>
                    <a:p>
                      <a:pPr algn="ctr"/>
                      <a:r>
                        <a:rPr lang="en-US" sz="2000" dirty="0">
                          <a:effectLst/>
                        </a:rPr>
                        <a:t>2,900</a:t>
                      </a:r>
                      <a:endParaRPr lang="en-US" dirty="0"/>
                    </a:p>
                  </a:txBody>
                  <a:tcPr marL="24646" marR="24646" marT="0" marB="0" anchor="ctr"/>
                </a:tc>
                <a:tc>
                  <a:txBody>
                    <a:bodyPr/>
                    <a:lstStyle/>
                    <a:p>
                      <a:pPr marL="0" marR="0" algn="ctr">
                        <a:spcBef>
                          <a:spcPts val="0"/>
                        </a:spcBef>
                        <a:spcAft>
                          <a:spcPts val="0"/>
                        </a:spcAft>
                      </a:pPr>
                      <a:r>
                        <a:rPr lang="en-US" sz="2000" dirty="0">
                          <a:effectLst/>
                        </a:rPr>
                        <a:t>122,686</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1424171052"/>
                  </a:ext>
                </a:extLst>
              </a:tr>
            </a:tbl>
          </a:graphicData>
        </a:graphic>
      </p:graphicFrame>
    </p:spTree>
    <p:extLst>
      <p:ext uri="{BB962C8B-B14F-4D97-AF65-F5344CB8AC3E}">
        <p14:creationId xmlns:p14="http://schemas.microsoft.com/office/powerpoint/2010/main" val="3126857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2">
            <a:extLst>
              <a:ext uri="{FF2B5EF4-FFF2-40B4-BE49-F238E27FC236}">
                <a16:creationId xmlns:a16="http://schemas.microsoft.com/office/drawing/2014/main" id="{608F0D80-37D1-41F8-BA66-F375CFD1E335}"/>
              </a:ext>
            </a:extLst>
          </p:cNvPr>
          <p:cNvSpPr txBox="1">
            <a:spLocks/>
          </p:cNvSpPr>
          <p:nvPr/>
        </p:nvSpPr>
        <p:spPr bwMode="auto">
          <a:xfrm>
            <a:off x="8232219" y="3538510"/>
            <a:ext cx="4369249" cy="435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7013" indent="-227013">
              <a:lnSpc>
                <a:spcPct val="90000"/>
              </a:lnSpc>
              <a:spcBef>
                <a:spcPts val="1000"/>
              </a:spcBef>
              <a:buFont typeface="Arial" panose="020B0604020202020204" pitchFamily="34" charset="0"/>
              <a:buChar char="•"/>
              <a:defRPr sz="2800">
                <a:solidFill>
                  <a:srgbClr val="3400D3"/>
                </a:solidFill>
                <a:latin typeface="Arial" panose="020B0604020202020204" pitchFamily="34" charset="0"/>
                <a:cs typeface="Arial" panose="020B0604020202020204" pitchFamily="34" charset="0"/>
              </a:defRPr>
            </a:lvl1pPr>
            <a:lvl2pPr marL="457200">
              <a:lnSpc>
                <a:spcPct val="90000"/>
              </a:lnSpc>
              <a:spcBef>
                <a:spcPts val="500"/>
              </a:spcBef>
              <a:buFont typeface="Arial" panose="020B0604020202020204" pitchFamily="34" charset="0"/>
              <a:buChar char="•"/>
              <a:defRPr sz="2400">
                <a:solidFill>
                  <a:srgbClr val="3400D3"/>
                </a:solidFill>
                <a:latin typeface="Arial" panose="020B0604020202020204" pitchFamily="34" charset="0"/>
                <a:cs typeface="Arial" panose="020B0604020202020204" pitchFamily="34" charset="0"/>
              </a:defRPr>
            </a:lvl2pPr>
            <a:lvl3pPr marL="1141413" indent="-227013">
              <a:lnSpc>
                <a:spcPct val="90000"/>
              </a:lnSpc>
              <a:spcBef>
                <a:spcPts val="500"/>
              </a:spcBef>
              <a:buFont typeface="Arial" panose="020B0604020202020204" pitchFamily="34" charset="0"/>
              <a:buChar char="•"/>
              <a:defRPr sz="2000">
                <a:solidFill>
                  <a:srgbClr val="3400D3"/>
                </a:solidFill>
                <a:latin typeface="Arial" panose="020B0604020202020204" pitchFamily="34" charset="0"/>
                <a:cs typeface="Arial" panose="020B0604020202020204" pitchFamily="34" charset="0"/>
              </a:defRPr>
            </a:lvl3pPr>
            <a:lvl4pPr marL="1598613" indent="-227013">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4pPr>
            <a:lvl5pPr marL="2055813" indent="-227013">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5pPr>
            <a:lvl6pPr marL="25130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6pPr>
            <a:lvl7pPr marL="29702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7pPr>
            <a:lvl8pPr marL="34274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8pPr>
            <a:lvl9pPr marL="38846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9pPr>
          </a:lstStyle>
          <a:p>
            <a:pPr lvl="1">
              <a:lnSpc>
                <a:spcPct val="150000"/>
              </a:lnSpc>
              <a:buNone/>
            </a:pPr>
            <a:r>
              <a:rPr lang="en-US" altLang="fi-FI" sz="1400">
                <a:latin typeface="Avenir Next"/>
                <a:ea typeface="Avenir Next"/>
                <a:cs typeface="Avenir Next"/>
              </a:rPr>
              <a:t>Countries with Biobanks</a:t>
            </a:r>
          </a:p>
          <a:p>
            <a:pPr lvl="1">
              <a:lnSpc>
                <a:spcPct val="150000"/>
              </a:lnSpc>
              <a:buNone/>
            </a:pPr>
            <a:r>
              <a:rPr lang="en-US" altLang="fi-FI" sz="1400">
                <a:latin typeface="Avenir Next"/>
                <a:ea typeface="Avenir Next"/>
                <a:cs typeface="Avenir Next"/>
              </a:rPr>
              <a:t>Universal Healthcare</a:t>
            </a:r>
          </a:p>
          <a:p>
            <a:pPr lvl="1">
              <a:lnSpc>
                <a:spcPct val="150000"/>
              </a:lnSpc>
              <a:buNone/>
            </a:pPr>
            <a:r>
              <a:rPr lang="en-US" altLang="fi-FI" sz="1400">
                <a:latin typeface="Avenir Next"/>
                <a:ea typeface="Avenir Next"/>
                <a:cs typeface="Avenir Next"/>
              </a:rPr>
              <a:t>Unique personal identity code</a:t>
            </a:r>
          </a:p>
          <a:p>
            <a:pPr lvl="1">
              <a:lnSpc>
                <a:spcPct val="150000"/>
              </a:lnSpc>
              <a:buNone/>
            </a:pPr>
            <a:r>
              <a:rPr lang="en-US" altLang="fi-FI" sz="1400">
                <a:latin typeface="Avenir Next"/>
                <a:ea typeface="Avenir Next"/>
                <a:cs typeface="Avenir Next"/>
              </a:rPr>
              <a:t>Isolated population</a:t>
            </a:r>
          </a:p>
          <a:p>
            <a:pPr lvl="1">
              <a:lnSpc>
                <a:spcPct val="150000"/>
              </a:lnSpc>
              <a:buNone/>
            </a:pPr>
            <a:r>
              <a:rPr lang="en-US" altLang="fi-FI" sz="1400">
                <a:latin typeface="Avenir Next"/>
                <a:ea typeface="Avenir Next"/>
                <a:cs typeface="Avenir Next"/>
              </a:rPr>
              <a:t>Recalling made easy </a:t>
            </a:r>
          </a:p>
          <a:p>
            <a:pPr lvl="1">
              <a:lnSpc>
                <a:spcPct val="150000"/>
              </a:lnSpc>
              <a:buNone/>
            </a:pPr>
            <a:r>
              <a:rPr lang="en-US" altLang="fi-FI" sz="1200">
                <a:latin typeface="Avenir Next"/>
                <a:ea typeface="Avenir Next"/>
                <a:cs typeface="Avenir Next"/>
              </a:rPr>
              <a:t>(biobank act + social security number)</a:t>
            </a:r>
          </a:p>
        </p:txBody>
      </p:sp>
      <p:sp>
        <p:nvSpPr>
          <p:cNvPr id="21" name="Rectangle 20">
            <a:extLst>
              <a:ext uri="{FF2B5EF4-FFF2-40B4-BE49-F238E27FC236}">
                <a16:creationId xmlns:a16="http://schemas.microsoft.com/office/drawing/2014/main" id="{D85703C8-4E2C-4AF2-B0F5-3D9B62D51E8A}"/>
              </a:ext>
            </a:extLst>
          </p:cNvPr>
          <p:cNvSpPr/>
          <p:nvPr/>
        </p:nvSpPr>
        <p:spPr>
          <a:xfrm>
            <a:off x="8373468" y="3616276"/>
            <a:ext cx="261870" cy="261870"/>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22" name="Rectangle 21">
            <a:extLst>
              <a:ext uri="{FF2B5EF4-FFF2-40B4-BE49-F238E27FC236}">
                <a16:creationId xmlns:a16="http://schemas.microsoft.com/office/drawing/2014/main" id="{B4AD4934-170E-4C89-A265-63F812E00454}"/>
              </a:ext>
            </a:extLst>
          </p:cNvPr>
          <p:cNvSpPr/>
          <p:nvPr/>
        </p:nvSpPr>
        <p:spPr>
          <a:xfrm>
            <a:off x="8373468" y="3992416"/>
            <a:ext cx="261870" cy="260282"/>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23" name="Rectangle 22">
            <a:extLst>
              <a:ext uri="{FF2B5EF4-FFF2-40B4-BE49-F238E27FC236}">
                <a16:creationId xmlns:a16="http://schemas.microsoft.com/office/drawing/2014/main" id="{F9349063-1A68-4C23-AB5C-D0DCF599AF7E}"/>
              </a:ext>
            </a:extLst>
          </p:cNvPr>
          <p:cNvSpPr/>
          <p:nvPr/>
        </p:nvSpPr>
        <p:spPr>
          <a:xfrm>
            <a:off x="8373468" y="4366969"/>
            <a:ext cx="261870" cy="261869"/>
          </a:xfrm>
          <a:prstGeom prst="rect">
            <a:avLst/>
          </a:prstGeom>
          <a:no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24" name="Rectangle 23">
            <a:extLst>
              <a:ext uri="{FF2B5EF4-FFF2-40B4-BE49-F238E27FC236}">
                <a16:creationId xmlns:a16="http://schemas.microsoft.com/office/drawing/2014/main" id="{D88DF431-EA53-4E98-B84B-F72676EFD8D9}"/>
              </a:ext>
            </a:extLst>
          </p:cNvPr>
          <p:cNvSpPr/>
          <p:nvPr/>
        </p:nvSpPr>
        <p:spPr>
          <a:xfrm>
            <a:off x="8373468" y="4751044"/>
            <a:ext cx="261870" cy="288850"/>
          </a:xfrm>
          <a:prstGeom prst="rect">
            <a:avLst/>
          </a:prstGeom>
          <a:no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25" name="Rectangle 24">
            <a:extLst>
              <a:ext uri="{FF2B5EF4-FFF2-40B4-BE49-F238E27FC236}">
                <a16:creationId xmlns:a16="http://schemas.microsoft.com/office/drawing/2014/main" id="{DB1F4962-9FBC-4E18-B9A8-FBF74D7FDA2A}"/>
              </a:ext>
            </a:extLst>
          </p:cNvPr>
          <p:cNvSpPr/>
          <p:nvPr/>
        </p:nvSpPr>
        <p:spPr>
          <a:xfrm>
            <a:off x="8373468" y="5128771"/>
            <a:ext cx="261870" cy="287262"/>
          </a:xfrm>
          <a:prstGeom prst="rect">
            <a:avLst/>
          </a:prstGeom>
          <a:no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26" name="Content Placeholder 2">
            <a:extLst>
              <a:ext uri="{FF2B5EF4-FFF2-40B4-BE49-F238E27FC236}">
                <a16:creationId xmlns:a16="http://schemas.microsoft.com/office/drawing/2014/main" id="{0BC5DC78-A70C-4A55-B398-4FDF6C8669A4}"/>
              </a:ext>
            </a:extLst>
          </p:cNvPr>
          <p:cNvSpPr txBox="1">
            <a:spLocks/>
          </p:cNvSpPr>
          <p:nvPr/>
        </p:nvSpPr>
        <p:spPr>
          <a:xfrm>
            <a:off x="7910040" y="3552793"/>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sp>
        <p:nvSpPr>
          <p:cNvPr id="27" name="Content Placeholder 2">
            <a:extLst>
              <a:ext uri="{FF2B5EF4-FFF2-40B4-BE49-F238E27FC236}">
                <a16:creationId xmlns:a16="http://schemas.microsoft.com/office/drawing/2014/main" id="{E86340EE-3A26-4CFD-A15C-1812122484CD}"/>
              </a:ext>
            </a:extLst>
          </p:cNvPr>
          <p:cNvSpPr txBox="1">
            <a:spLocks/>
          </p:cNvSpPr>
          <p:nvPr/>
        </p:nvSpPr>
        <p:spPr>
          <a:xfrm>
            <a:off x="7910040" y="3924171"/>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pic>
        <p:nvPicPr>
          <p:cNvPr id="76810" name="Picture 38">
            <a:extLst>
              <a:ext uri="{FF2B5EF4-FFF2-40B4-BE49-F238E27FC236}">
                <a16:creationId xmlns:a16="http://schemas.microsoft.com/office/drawing/2014/main" id="{5F8A87A3-A549-4471-B471-E77BDF5C80A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1783192"/>
            <a:ext cx="8241740" cy="467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11" name="Title 1">
            <a:extLst>
              <a:ext uri="{FF2B5EF4-FFF2-40B4-BE49-F238E27FC236}">
                <a16:creationId xmlns:a16="http://schemas.microsoft.com/office/drawing/2014/main" id="{4C778B2F-E2B5-428C-8065-0690255EE6AB}"/>
              </a:ext>
            </a:extLst>
          </p:cNvPr>
          <p:cNvSpPr>
            <a:spLocks noGrp="1"/>
          </p:cNvSpPr>
          <p:nvPr>
            <p:ph type="title"/>
          </p:nvPr>
        </p:nvSpPr>
        <p:spPr/>
        <p:txBody>
          <a:bodyPr/>
          <a:lstStyle/>
          <a:p>
            <a:r>
              <a:rPr lang="fi-FI" altLang="fi-FI" sz="4000" b="1" dirty="0" err="1"/>
              <a:t>Why</a:t>
            </a:r>
            <a:r>
              <a:rPr lang="fi-FI" altLang="fi-FI" sz="4000" b="1" dirty="0"/>
              <a:t> Finland? </a:t>
            </a:r>
          </a:p>
        </p:txBody>
      </p:sp>
      <p:pic>
        <p:nvPicPr>
          <p:cNvPr id="12" name="Picture 11">
            <a:extLst>
              <a:ext uri="{FF2B5EF4-FFF2-40B4-BE49-F238E27FC236}">
                <a16:creationId xmlns:a16="http://schemas.microsoft.com/office/drawing/2014/main" id="{67C5648F-9C7F-A54F-AF37-7BD6395F5117}"/>
              </a:ext>
            </a:extLst>
          </p:cNvPr>
          <p:cNvPicPr>
            <a:picLocks noChangeAspect="1"/>
          </p:cNvPicPr>
          <p:nvPr/>
        </p:nvPicPr>
        <p:blipFill>
          <a:blip r:embed="rId4"/>
          <a:stretch>
            <a:fillRect/>
          </a:stretch>
        </p:blipFill>
        <p:spPr>
          <a:xfrm>
            <a:off x="10791825" y="1234618"/>
            <a:ext cx="1397000" cy="1587500"/>
          </a:xfrm>
          <a:prstGeom prst="rect">
            <a:avLst/>
          </a:prstGeom>
        </p:spPr>
      </p:pic>
      <p:sp>
        <p:nvSpPr>
          <p:cNvPr id="13" name="TextBox 12">
            <a:extLst>
              <a:ext uri="{FF2B5EF4-FFF2-40B4-BE49-F238E27FC236}">
                <a16:creationId xmlns:a16="http://schemas.microsoft.com/office/drawing/2014/main" id="{7A8D8A93-2C9D-3E4A-8726-87E6F48E9A55}"/>
              </a:ext>
            </a:extLst>
          </p:cNvPr>
          <p:cNvSpPr txBox="1"/>
          <p:nvPr/>
        </p:nvSpPr>
        <p:spPr>
          <a:xfrm>
            <a:off x="11309377" y="0"/>
            <a:ext cx="832279" cy="307777"/>
          </a:xfrm>
          <a:prstGeom prst="rect">
            <a:avLst/>
          </a:prstGeom>
          <a:noFill/>
        </p:spPr>
        <p:txBody>
          <a:bodyPr wrap="none" rtlCol="0">
            <a:spAutoFit/>
          </a:bodyPr>
          <a:lstStyle/>
          <a:p>
            <a:pPr algn="r"/>
            <a:r>
              <a:rPr lang="en-US" i="1" dirty="0">
                <a:solidFill>
                  <a:schemeClr val="bg1"/>
                </a:solidFill>
              </a:rPr>
              <a:t>Slide #3</a:t>
            </a:r>
          </a:p>
        </p:txBody>
      </p:sp>
    </p:spTree>
    <p:extLst>
      <p:ext uri="{BB962C8B-B14F-4D97-AF65-F5344CB8AC3E}">
        <p14:creationId xmlns:p14="http://schemas.microsoft.com/office/powerpoint/2010/main" val="1610517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3E0F6-7D46-8240-83A5-DC129BEDAF3C}"/>
              </a:ext>
            </a:extLst>
          </p:cNvPr>
          <p:cNvSpPr>
            <a:spLocks noGrp="1"/>
          </p:cNvSpPr>
          <p:nvPr>
            <p:ph type="title"/>
          </p:nvPr>
        </p:nvSpPr>
        <p:spPr/>
        <p:txBody>
          <a:bodyPr/>
          <a:lstStyle/>
          <a:p>
            <a:r>
              <a:rPr lang="en-US" b="1" dirty="0"/>
              <a:t>T2D Drugs</a:t>
            </a:r>
          </a:p>
        </p:txBody>
      </p:sp>
      <p:sp>
        <p:nvSpPr>
          <p:cNvPr id="3" name="Text Placeholder 2">
            <a:extLst>
              <a:ext uri="{FF2B5EF4-FFF2-40B4-BE49-F238E27FC236}">
                <a16:creationId xmlns:a16="http://schemas.microsoft.com/office/drawing/2014/main" id="{2D1F9DA6-1C26-224E-9E60-BEF9BE8DC74A}"/>
              </a:ext>
            </a:extLst>
          </p:cNvPr>
          <p:cNvSpPr>
            <a:spLocks noGrp="1"/>
          </p:cNvSpPr>
          <p:nvPr>
            <p:ph type="body" idx="1"/>
          </p:nvPr>
        </p:nvSpPr>
        <p:spPr/>
        <p:txBody>
          <a:bodyPr/>
          <a:lstStyle/>
          <a:p>
            <a:endParaRPr lang="en-US"/>
          </a:p>
        </p:txBody>
      </p:sp>
      <p:pic>
        <p:nvPicPr>
          <p:cNvPr id="4" name="image16.png">
            <a:extLst>
              <a:ext uri="{FF2B5EF4-FFF2-40B4-BE49-F238E27FC236}">
                <a16:creationId xmlns:a16="http://schemas.microsoft.com/office/drawing/2014/main" id="{54DBC5E9-2F1E-6D41-B4E6-42AF7852C9E2}"/>
              </a:ext>
            </a:extLst>
          </p:cNvPr>
          <p:cNvPicPr/>
          <p:nvPr/>
        </p:nvPicPr>
        <p:blipFill>
          <a:blip r:embed="rId3"/>
          <a:srcRect/>
          <a:stretch>
            <a:fillRect/>
          </a:stretch>
        </p:blipFill>
        <p:spPr>
          <a:xfrm>
            <a:off x="0" y="2717800"/>
            <a:ext cx="6124575" cy="2362200"/>
          </a:xfrm>
          <a:prstGeom prst="rect">
            <a:avLst/>
          </a:prstGeom>
          <a:ln/>
        </p:spPr>
      </p:pic>
      <p:pic>
        <p:nvPicPr>
          <p:cNvPr id="5" name="image17.png">
            <a:extLst>
              <a:ext uri="{FF2B5EF4-FFF2-40B4-BE49-F238E27FC236}">
                <a16:creationId xmlns:a16="http://schemas.microsoft.com/office/drawing/2014/main" id="{8EC77E96-C194-A441-AE3D-7776368A7C21}"/>
              </a:ext>
            </a:extLst>
          </p:cNvPr>
          <p:cNvPicPr/>
          <p:nvPr/>
        </p:nvPicPr>
        <p:blipFill>
          <a:blip r:embed="rId4"/>
          <a:srcRect/>
          <a:stretch>
            <a:fillRect/>
          </a:stretch>
        </p:blipFill>
        <p:spPr>
          <a:xfrm>
            <a:off x="6124575" y="2775285"/>
            <a:ext cx="6124575" cy="2387600"/>
          </a:xfrm>
          <a:prstGeom prst="rect">
            <a:avLst/>
          </a:prstGeom>
          <a:ln/>
        </p:spPr>
      </p:pic>
      <p:graphicFrame>
        <p:nvGraphicFramePr>
          <p:cNvPr id="6" name="Table 5">
            <a:extLst>
              <a:ext uri="{FF2B5EF4-FFF2-40B4-BE49-F238E27FC236}">
                <a16:creationId xmlns:a16="http://schemas.microsoft.com/office/drawing/2014/main" id="{C7A780C7-FB9C-7F4F-A8FA-1A42292D4B82}"/>
              </a:ext>
            </a:extLst>
          </p:cNvPr>
          <p:cNvGraphicFramePr>
            <a:graphicFrameLocks noGrp="1"/>
          </p:cNvGraphicFramePr>
          <p:nvPr/>
        </p:nvGraphicFramePr>
        <p:xfrm>
          <a:off x="635000" y="1524000"/>
          <a:ext cx="5862052" cy="1064216"/>
        </p:xfrm>
        <a:graphic>
          <a:graphicData uri="http://schemas.openxmlformats.org/drawingml/2006/table">
            <a:tbl>
              <a:tblPr firstRow="1" firstCol="1" bandRow="1">
                <a:tableStyleId>{5C22544A-7EE6-4342-B048-85BDC9FD1C3A}</a:tableStyleId>
              </a:tblPr>
              <a:tblGrid>
                <a:gridCol w="1880660">
                  <a:extLst>
                    <a:ext uri="{9D8B030D-6E8A-4147-A177-3AD203B41FA5}">
                      <a16:colId xmlns:a16="http://schemas.microsoft.com/office/drawing/2014/main" val="1605767428"/>
                    </a:ext>
                  </a:extLst>
                </a:gridCol>
                <a:gridCol w="1880660">
                  <a:extLst>
                    <a:ext uri="{9D8B030D-6E8A-4147-A177-3AD203B41FA5}">
                      <a16:colId xmlns:a16="http://schemas.microsoft.com/office/drawing/2014/main" val="4037655495"/>
                    </a:ext>
                  </a:extLst>
                </a:gridCol>
                <a:gridCol w="2100732">
                  <a:extLst>
                    <a:ext uri="{9D8B030D-6E8A-4147-A177-3AD203B41FA5}">
                      <a16:colId xmlns:a16="http://schemas.microsoft.com/office/drawing/2014/main" val="1134412080"/>
                    </a:ext>
                  </a:extLst>
                </a:gridCol>
              </a:tblGrid>
              <a:tr h="759416">
                <a:tc>
                  <a:txBody>
                    <a:bodyPr/>
                    <a:lstStyle/>
                    <a:p>
                      <a:pPr marL="0" marR="0" algn="ctr">
                        <a:spcBef>
                          <a:spcPts val="0"/>
                        </a:spcBef>
                        <a:spcAft>
                          <a:spcPts val="0"/>
                        </a:spcAft>
                      </a:pPr>
                      <a:r>
                        <a:rPr lang="en-US" sz="2000" b="0" dirty="0">
                          <a:effectLst/>
                          <a:latin typeface="Times New Roman" panose="02020603050405020304" pitchFamily="18" charset="0"/>
                          <a:ea typeface="Times New Roman" panose="02020603050405020304" pitchFamily="18" charset="0"/>
                        </a:rPr>
                        <a:t>Use of 2</a:t>
                      </a:r>
                      <a:r>
                        <a:rPr lang="en-US" sz="2000" b="0" baseline="30000" dirty="0">
                          <a:effectLst/>
                          <a:latin typeface="Times New Roman" panose="02020603050405020304" pitchFamily="18" charset="0"/>
                          <a:ea typeface="Times New Roman" panose="02020603050405020304" pitchFamily="18" charset="0"/>
                        </a:rPr>
                        <a:t>nd</a:t>
                      </a:r>
                      <a:r>
                        <a:rPr lang="en-US" sz="2000" b="0" dirty="0">
                          <a:effectLst/>
                          <a:latin typeface="Times New Roman" panose="02020603050405020304" pitchFamily="18" charset="0"/>
                          <a:ea typeface="Times New Roman" panose="02020603050405020304" pitchFamily="18" charset="0"/>
                        </a:rPr>
                        <a:t> line</a:t>
                      </a:r>
                    </a:p>
                  </a:txBody>
                  <a:tcPr marL="24646" marR="24646" marT="0" marB="0" anchor="ctr"/>
                </a:tc>
                <a:tc>
                  <a:txBody>
                    <a:bodyPr/>
                    <a:lstStyle/>
                    <a:p>
                      <a:pPr marL="0" marR="0" algn="ctr">
                        <a:spcBef>
                          <a:spcPts val="0"/>
                        </a:spcBef>
                        <a:spcAft>
                          <a:spcPts val="0"/>
                        </a:spcAft>
                      </a:pPr>
                      <a:r>
                        <a:rPr lang="en-US" sz="2000" dirty="0">
                          <a:effectLst/>
                        </a:rPr>
                        <a:t>14,292</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17,373</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426760774"/>
                  </a:ext>
                </a:extLst>
              </a:tr>
              <a:tr h="210949">
                <a:tc>
                  <a:txBody>
                    <a:bodyPr/>
                    <a:lstStyle/>
                    <a:p>
                      <a:pPr marL="0" marR="0" algn="ctr">
                        <a:spcBef>
                          <a:spcPts val="0"/>
                        </a:spcBef>
                        <a:spcAft>
                          <a:spcPts val="0"/>
                        </a:spcAft>
                      </a:pPr>
                      <a:r>
                        <a:rPr lang="en-US" sz="2000" b="0" dirty="0">
                          <a:effectLst/>
                          <a:latin typeface="Times New Roman" panose="02020603050405020304" pitchFamily="18" charset="0"/>
                          <a:ea typeface="Times New Roman" panose="02020603050405020304" pitchFamily="18" charset="0"/>
                        </a:rPr>
                        <a:t>Use of insulin</a:t>
                      </a:r>
                    </a:p>
                  </a:txBody>
                  <a:tcPr marL="24646" marR="24646" marT="0" marB="0" anchor="ctr"/>
                </a:tc>
                <a:tc>
                  <a:txBody>
                    <a:bodyPr/>
                    <a:lstStyle/>
                    <a:p>
                      <a:pPr marL="0" marR="0" algn="ctr">
                        <a:spcBef>
                          <a:spcPts val="0"/>
                        </a:spcBef>
                        <a:spcAft>
                          <a:spcPts val="0"/>
                        </a:spcAft>
                      </a:pPr>
                      <a:r>
                        <a:rPr lang="en-US" sz="2000" dirty="0">
                          <a:effectLst/>
                        </a:rPr>
                        <a:t>6,861</a:t>
                      </a:r>
                      <a:endParaRPr lang="en-US" sz="2000" b="0" dirty="0">
                        <a:effectLst/>
                        <a:latin typeface="Times New Roman" panose="02020603050405020304" pitchFamily="18" charset="0"/>
                        <a:ea typeface="Times New Roman" panose="02020603050405020304" pitchFamily="18" charset="0"/>
                      </a:endParaRPr>
                    </a:p>
                  </a:txBody>
                  <a:tcPr marL="24646" marR="24646" marT="0" marB="0" anchor="ctr"/>
                </a:tc>
                <a:tc>
                  <a:txBody>
                    <a:bodyPr/>
                    <a:lstStyle/>
                    <a:p>
                      <a:pPr marL="0" marR="0" algn="ctr">
                        <a:spcBef>
                          <a:spcPts val="0"/>
                        </a:spcBef>
                        <a:spcAft>
                          <a:spcPts val="0"/>
                        </a:spcAft>
                      </a:pPr>
                      <a:r>
                        <a:rPr lang="en-US" sz="2000" dirty="0">
                          <a:effectLst/>
                        </a:rPr>
                        <a:t>23,129</a:t>
                      </a:r>
                      <a:endParaRPr lang="en-US" sz="2000" dirty="0">
                        <a:effectLst/>
                        <a:latin typeface="Times New Roman" panose="02020603050405020304" pitchFamily="18" charset="0"/>
                        <a:ea typeface="Times New Roman" panose="02020603050405020304" pitchFamily="18" charset="0"/>
                      </a:endParaRPr>
                    </a:p>
                  </a:txBody>
                  <a:tcPr marL="24646" marR="24646" marT="0" marB="0" anchor="ctr"/>
                </a:tc>
                <a:extLst>
                  <a:ext uri="{0D108BD9-81ED-4DB2-BD59-A6C34878D82A}">
                    <a16:rowId xmlns:a16="http://schemas.microsoft.com/office/drawing/2014/main" val="4285679425"/>
                  </a:ext>
                </a:extLst>
              </a:tr>
            </a:tbl>
          </a:graphicData>
        </a:graphic>
      </p:graphicFrame>
    </p:spTree>
    <p:extLst>
      <p:ext uri="{BB962C8B-B14F-4D97-AF65-F5344CB8AC3E}">
        <p14:creationId xmlns:p14="http://schemas.microsoft.com/office/powerpoint/2010/main" val="3014280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9B09-EEEE-2D4A-8791-4FDC5938DFB3}"/>
              </a:ext>
            </a:extLst>
          </p:cNvPr>
          <p:cNvSpPr>
            <a:spLocks noGrp="1"/>
          </p:cNvSpPr>
          <p:nvPr>
            <p:ph type="title"/>
          </p:nvPr>
        </p:nvSpPr>
        <p:spPr/>
        <p:txBody>
          <a:bodyPr/>
          <a:lstStyle/>
          <a:p>
            <a:r>
              <a:rPr lang="en-US" dirty="0"/>
              <a:t>PRS: MTAG-CAD PRS and CAD in UKBB</a:t>
            </a:r>
          </a:p>
        </p:txBody>
      </p:sp>
      <p:sp>
        <p:nvSpPr>
          <p:cNvPr id="3" name="Text Placeholder 2">
            <a:extLst>
              <a:ext uri="{FF2B5EF4-FFF2-40B4-BE49-F238E27FC236}">
                <a16:creationId xmlns:a16="http://schemas.microsoft.com/office/drawing/2014/main" id="{B737B4D3-FCF2-3248-BF89-D08169953931}"/>
              </a:ext>
            </a:extLst>
          </p:cNvPr>
          <p:cNvSpPr>
            <a:spLocks noGrp="1"/>
          </p:cNvSpPr>
          <p:nvPr>
            <p:ph type="body" idx="1"/>
          </p:nvPr>
        </p:nvSpPr>
        <p:spPr/>
        <p:txBody>
          <a:bodyPr/>
          <a:lstStyle/>
          <a:p>
            <a:endParaRPr lang="en-US" dirty="0"/>
          </a:p>
        </p:txBody>
      </p:sp>
      <p:graphicFrame>
        <p:nvGraphicFramePr>
          <p:cNvPr id="4" name="Table 3">
            <a:extLst>
              <a:ext uri="{FF2B5EF4-FFF2-40B4-BE49-F238E27FC236}">
                <a16:creationId xmlns:a16="http://schemas.microsoft.com/office/drawing/2014/main" id="{21A1BCFE-52D2-FB41-BB70-23E71155AB12}"/>
              </a:ext>
            </a:extLst>
          </p:cNvPr>
          <p:cNvGraphicFramePr>
            <a:graphicFrameLocks noGrp="1"/>
          </p:cNvGraphicFramePr>
          <p:nvPr/>
        </p:nvGraphicFramePr>
        <p:xfrm>
          <a:off x="404037" y="1703483"/>
          <a:ext cx="11461901" cy="4922520"/>
        </p:xfrm>
        <a:graphic>
          <a:graphicData uri="http://schemas.openxmlformats.org/drawingml/2006/table">
            <a:tbl>
              <a:tblPr>
                <a:tableStyleId>{5C22544A-7EE6-4342-B048-85BDC9FD1C3A}</a:tableStyleId>
              </a:tblPr>
              <a:tblGrid>
                <a:gridCol w="1117050">
                  <a:extLst>
                    <a:ext uri="{9D8B030D-6E8A-4147-A177-3AD203B41FA5}">
                      <a16:colId xmlns:a16="http://schemas.microsoft.com/office/drawing/2014/main" val="3222000546"/>
                    </a:ext>
                  </a:extLst>
                </a:gridCol>
                <a:gridCol w="1117050">
                  <a:extLst>
                    <a:ext uri="{9D8B030D-6E8A-4147-A177-3AD203B41FA5}">
                      <a16:colId xmlns:a16="http://schemas.microsoft.com/office/drawing/2014/main" val="139685559"/>
                    </a:ext>
                  </a:extLst>
                </a:gridCol>
                <a:gridCol w="1117050">
                  <a:extLst>
                    <a:ext uri="{9D8B030D-6E8A-4147-A177-3AD203B41FA5}">
                      <a16:colId xmlns:a16="http://schemas.microsoft.com/office/drawing/2014/main" val="1662305864"/>
                    </a:ext>
                  </a:extLst>
                </a:gridCol>
                <a:gridCol w="1117050">
                  <a:extLst>
                    <a:ext uri="{9D8B030D-6E8A-4147-A177-3AD203B41FA5}">
                      <a16:colId xmlns:a16="http://schemas.microsoft.com/office/drawing/2014/main" val="2753546807"/>
                    </a:ext>
                  </a:extLst>
                </a:gridCol>
                <a:gridCol w="1003725">
                  <a:extLst>
                    <a:ext uri="{9D8B030D-6E8A-4147-A177-3AD203B41FA5}">
                      <a16:colId xmlns:a16="http://schemas.microsoft.com/office/drawing/2014/main" val="3863114654"/>
                    </a:ext>
                  </a:extLst>
                </a:gridCol>
                <a:gridCol w="1230373">
                  <a:extLst>
                    <a:ext uri="{9D8B030D-6E8A-4147-A177-3AD203B41FA5}">
                      <a16:colId xmlns:a16="http://schemas.microsoft.com/office/drawing/2014/main" val="1052192519"/>
                    </a:ext>
                  </a:extLst>
                </a:gridCol>
                <a:gridCol w="1117050">
                  <a:extLst>
                    <a:ext uri="{9D8B030D-6E8A-4147-A177-3AD203B41FA5}">
                      <a16:colId xmlns:a16="http://schemas.microsoft.com/office/drawing/2014/main" val="1059151517"/>
                    </a:ext>
                  </a:extLst>
                </a:gridCol>
                <a:gridCol w="1117050">
                  <a:extLst>
                    <a:ext uri="{9D8B030D-6E8A-4147-A177-3AD203B41FA5}">
                      <a16:colId xmlns:a16="http://schemas.microsoft.com/office/drawing/2014/main" val="112205475"/>
                    </a:ext>
                  </a:extLst>
                </a:gridCol>
                <a:gridCol w="1117050">
                  <a:extLst>
                    <a:ext uri="{9D8B030D-6E8A-4147-A177-3AD203B41FA5}">
                      <a16:colId xmlns:a16="http://schemas.microsoft.com/office/drawing/2014/main" val="2414250006"/>
                    </a:ext>
                  </a:extLst>
                </a:gridCol>
                <a:gridCol w="1408453">
                  <a:extLst>
                    <a:ext uri="{9D8B030D-6E8A-4147-A177-3AD203B41FA5}">
                      <a16:colId xmlns:a16="http://schemas.microsoft.com/office/drawing/2014/main" val="2984932538"/>
                    </a:ext>
                  </a:extLst>
                </a:gridCol>
              </a:tblGrid>
              <a:tr h="0">
                <a:tc>
                  <a:txBody>
                    <a:bodyPr/>
                    <a:lstStyle/>
                    <a:p>
                      <a:pPr marL="0" marR="0">
                        <a:spcBef>
                          <a:spcPts val="0"/>
                        </a:spcBef>
                        <a:spcAft>
                          <a:spcPts val="0"/>
                        </a:spcAft>
                      </a:pPr>
                      <a:r>
                        <a:rPr lang="en-US" sz="2000">
                          <a:effectLst/>
                          <a:highlight>
                            <a:srgbClr val="FFFFFF"/>
                          </a:highlight>
                        </a:rPr>
                        <a:t>PRS</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&gt;99%(OR)</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&gt;95%(OR)</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≤5%(OR)</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≤1%(OR)</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AUC (covariates)</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AUC</a:t>
                      </a:r>
                      <a:endParaRPr lang="en-US" sz="4000">
                        <a:effectLst/>
                      </a:endParaRPr>
                    </a:p>
                    <a:p>
                      <a:pPr marL="0" marR="0">
                        <a:spcBef>
                          <a:spcPts val="0"/>
                        </a:spcBef>
                        <a:spcAft>
                          <a:spcPts val="0"/>
                        </a:spcAft>
                      </a:pPr>
                      <a:r>
                        <a:rPr lang="en-US" sz="2000">
                          <a:effectLst/>
                          <a:highlight>
                            <a:srgbClr val="FFFFFF"/>
                          </a:highlight>
                        </a:rPr>
                        <a:t>(full model, training dataset)</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AUC</a:t>
                      </a:r>
                      <a:endParaRPr lang="en-US" sz="4000">
                        <a:effectLst/>
                      </a:endParaRPr>
                    </a:p>
                    <a:p>
                      <a:pPr marL="0" marR="0">
                        <a:spcBef>
                          <a:spcPts val="0"/>
                        </a:spcBef>
                        <a:spcAft>
                          <a:spcPts val="0"/>
                        </a:spcAft>
                      </a:pPr>
                      <a:r>
                        <a:rPr lang="en-US" sz="2000">
                          <a:effectLst/>
                          <a:highlight>
                            <a:srgbClr val="FFFFFF"/>
                          </a:highlight>
                        </a:rPr>
                        <a:t>(full model, validation dataset)</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AUC</a:t>
                      </a:r>
                      <a:endParaRPr lang="en-US" sz="4000">
                        <a:effectLst/>
                      </a:endParaRPr>
                    </a:p>
                    <a:p>
                      <a:pPr marL="0" marR="0">
                        <a:spcBef>
                          <a:spcPts val="0"/>
                        </a:spcBef>
                        <a:spcAft>
                          <a:spcPts val="0"/>
                        </a:spcAft>
                      </a:pPr>
                      <a:r>
                        <a:rPr lang="en-US" sz="2000">
                          <a:effectLst/>
                          <a:highlight>
                            <a:srgbClr val="FFFFFF"/>
                          </a:highlight>
                        </a:rPr>
                        <a:t>(PRS only, validation dataset)</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R2</a:t>
                      </a:r>
                      <a:endParaRPr lang="en-US" sz="4000">
                        <a:effectLst/>
                      </a:endParaRPr>
                    </a:p>
                    <a:p>
                      <a:pPr marL="0" marR="0">
                        <a:spcBef>
                          <a:spcPts val="0"/>
                        </a:spcBef>
                        <a:spcAft>
                          <a:spcPts val="0"/>
                        </a:spcAft>
                      </a:pPr>
                      <a:r>
                        <a:rPr lang="en-US" sz="2000">
                          <a:effectLst/>
                          <a:highlight>
                            <a:srgbClr val="FFFFFF"/>
                          </a:highlight>
                        </a:rPr>
                        <a:t>(PRS only, full dataset)</a:t>
                      </a:r>
                      <a:endParaRPr lang="en-US" sz="40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585833481"/>
                  </a:ext>
                </a:extLst>
              </a:tr>
              <a:tr h="0">
                <a:tc>
                  <a:txBody>
                    <a:bodyPr/>
                    <a:lstStyle/>
                    <a:p>
                      <a:pPr marL="0" marR="0">
                        <a:spcBef>
                          <a:spcPts val="0"/>
                        </a:spcBef>
                        <a:spcAft>
                          <a:spcPts val="0"/>
                        </a:spcAft>
                      </a:pPr>
                      <a:r>
                        <a:rPr lang="en-US" sz="2000">
                          <a:effectLst/>
                          <a:highlight>
                            <a:srgbClr val="FFFFFF"/>
                          </a:highlight>
                        </a:rPr>
                        <a:t>CAD</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4.40(3.96-4.89)</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2.07(1.99-2.16)</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0.53(0.47-0.60)</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0.23(0.17-0.32)</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2000">
                          <a:effectLst/>
                          <a:highlight>
                            <a:srgbClr val="FFFFFF"/>
                          </a:highlight>
                        </a:rPr>
                        <a:t>0.755(0.754-0.755)</a:t>
                      </a:r>
                      <a:endParaRPr lang="en-US" sz="4000">
                        <a:effectLst/>
                      </a:endParaRPr>
                    </a:p>
                    <a:p>
                      <a:pPr marL="0" marR="0">
                        <a:spcBef>
                          <a:spcPts val="0"/>
                        </a:spcBef>
                        <a:spcAft>
                          <a:spcPts val="0"/>
                        </a:spcAft>
                      </a:pPr>
                      <a:r>
                        <a:rPr lang="en-US" sz="2000">
                          <a:effectLst/>
                          <a:highlight>
                            <a:srgbClr val="FFFFFF"/>
                          </a:highlight>
                        </a:rPr>
                        <a:t> </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2000">
                          <a:effectLst/>
                          <a:highlight>
                            <a:srgbClr val="FFFFFF"/>
                          </a:highlight>
                        </a:rPr>
                        <a:t>0.785(0.785-0.785)</a:t>
                      </a:r>
                      <a:endParaRPr lang="en-US" sz="4000">
                        <a:effectLst/>
                      </a:endParaRPr>
                    </a:p>
                    <a:p>
                      <a:pPr marL="0" marR="0">
                        <a:spcBef>
                          <a:spcPts val="0"/>
                        </a:spcBef>
                        <a:spcAft>
                          <a:spcPts val="0"/>
                        </a:spcAft>
                      </a:pPr>
                      <a:r>
                        <a:rPr lang="en-US" sz="2000">
                          <a:effectLst/>
                          <a:highlight>
                            <a:srgbClr val="FFFFFF"/>
                          </a:highlight>
                        </a:rPr>
                        <a:t> </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2000">
                          <a:effectLst/>
                          <a:highlight>
                            <a:srgbClr val="FFFFFF"/>
                          </a:highlight>
                        </a:rPr>
                        <a:t>0.784(0.784-0.785)</a:t>
                      </a:r>
                      <a:endParaRPr lang="en-US" sz="4000">
                        <a:effectLst/>
                      </a:endParaRPr>
                    </a:p>
                    <a:p>
                      <a:pPr marL="0" marR="0">
                        <a:spcBef>
                          <a:spcPts val="0"/>
                        </a:spcBef>
                        <a:spcAft>
                          <a:spcPts val="0"/>
                        </a:spcAft>
                      </a:pPr>
                      <a:r>
                        <a:rPr lang="en-US" sz="2000">
                          <a:effectLst/>
                          <a:highlight>
                            <a:srgbClr val="FFFFFF"/>
                          </a:highlight>
                        </a:rPr>
                        <a:t> </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2000">
                          <a:effectLst/>
                          <a:highlight>
                            <a:srgbClr val="FFFFFF"/>
                          </a:highlight>
                        </a:rPr>
                        <a:t>0.635(0.635-0.636</a:t>
                      </a:r>
                      <a:endParaRPr lang="en-US" sz="4000">
                        <a:effectLst/>
                      </a:endParaRPr>
                    </a:p>
                    <a:p>
                      <a:pPr marL="0" marR="0">
                        <a:spcBef>
                          <a:spcPts val="0"/>
                        </a:spcBef>
                        <a:spcAft>
                          <a:spcPts val="0"/>
                        </a:spcAft>
                      </a:pPr>
                      <a:r>
                        <a:rPr lang="en-US" sz="2000">
                          <a:effectLst/>
                          <a:highlight>
                            <a:srgbClr val="FFFFFF"/>
                          </a:highlight>
                        </a:rPr>
                        <a:t> </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0.035</a:t>
                      </a:r>
                      <a:endParaRPr lang="en-US" sz="400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103936578"/>
                  </a:ext>
                </a:extLst>
              </a:tr>
              <a:tr h="0">
                <a:tc>
                  <a:txBody>
                    <a:bodyPr/>
                    <a:lstStyle/>
                    <a:p>
                      <a:pPr marL="0" marR="0">
                        <a:spcBef>
                          <a:spcPts val="0"/>
                        </a:spcBef>
                        <a:spcAft>
                          <a:spcPts val="0"/>
                        </a:spcAft>
                      </a:pPr>
                      <a:r>
                        <a:rPr lang="en-US" sz="2000">
                          <a:effectLst/>
                          <a:highlight>
                            <a:srgbClr val="FFFFFF"/>
                          </a:highlight>
                        </a:rPr>
                        <a:t>MTAG-CAD</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4.96(4.48-5.49)</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2.24(2.15-2.34)</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0.47(0.42-0.54)</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a:effectLst/>
                          <a:highlight>
                            <a:srgbClr val="FFFFFF"/>
                          </a:highlight>
                        </a:rPr>
                        <a:t>0.22(0.16-0.31)</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2000">
                          <a:effectLst/>
                          <a:highlight>
                            <a:srgbClr val="FFFFFF"/>
                          </a:highlight>
                        </a:rPr>
                        <a:t>0.755(0.754-0.755)</a:t>
                      </a:r>
                      <a:endParaRPr lang="en-US" sz="4000">
                        <a:effectLst/>
                      </a:endParaRPr>
                    </a:p>
                    <a:p>
                      <a:pPr marL="0" marR="0">
                        <a:spcBef>
                          <a:spcPts val="0"/>
                        </a:spcBef>
                        <a:spcAft>
                          <a:spcPts val="0"/>
                        </a:spcAft>
                      </a:pPr>
                      <a:r>
                        <a:rPr lang="en-US" sz="2000">
                          <a:effectLst/>
                          <a:highlight>
                            <a:srgbClr val="FFFFFF"/>
                          </a:highlight>
                        </a:rPr>
                        <a:t> </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2000">
                          <a:effectLst/>
                          <a:highlight>
                            <a:srgbClr val="FFFFFF"/>
                          </a:highlight>
                        </a:rPr>
                        <a:t>0.791(0.791-0.791)</a:t>
                      </a:r>
                      <a:endParaRPr lang="en-US" sz="4000">
                        <a:effectLst/>
                      </a:endParaRPr>
                    </a:p>
                    <a:p>
                      <a:pPr marL="0" marR="0">
                        <a:spcBef>
                          <a:spcPts val="0"/>
                        </a:spcBef>
                        <a:spcAft>
                          <a:spcPts val="0"/>
                        </a:spcAft>
                      </a:pPr>
                      <a:r>
                        <a:rPr lang="en-US" sz="2000">
                          <a:effectLst/>
                          <a:highlight>
                            <a:srgbClr val="FFFFFF"/>
                          </a:highlight>
                        </a:rPr>
                        <a:t> </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2000">
                          <a:effectLst/>
                          <a:highlight>
                            <a:srgbClr val="FFFFFF"/>
                          </a:highlight>
                        </a:rPr>
                        <a:t>0.790(0.790-0.791)</a:t>
                      </a:r>
                      <a:endParaRPr lang="en-US" sz="4000">
                        <a:effectLst/>
                      </a:endParaRPr>
                    </a:p>
                    <a:p>
                      <a:pPr marL="0" marR="0">
                        <a:spcBef>
                          <a:spcPts val="0"/>
                        </a:spcBef>
                        <a:spcAft>
                          <a:spcPts val="0"/>
                        </a:spcAft>
                      </a:pPr>
                      <a:r>
                        <a:rPr lang="en-US" sz="2000">
                          <a:effectLst/>
                          <a:highlight>
                            <a:srgbClr val="FFFFFF"/>
                          </a:highlight>
                        </a:rPr>
                        <a:t> </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lnSpc>
                          <a:spcPct val="115000"/>
                        </a:lnSpc>
                        <a:spcBef>
                          <a:spcPts val="0"/>
                        </a:spcBef>
                        <a:spcAft>
                          <a:spcPts val="0"/>
                        </a:spcAft>
                      </a:pPr>
                      <a:r>
                        <a:rPr lang="en-US" sz="2000">
                          <a:effectLst/>
                          <a:highlight>
                            <a:srgbClr val="FFFFFF"/>
                          </a:highlight>
                        </a:rPr>
                        <a:t>0.649(0.649-0.65)</a:t>
                      </a:r>
                      <a:endParaRPr lang="en-US" sz="4000">
                        <a:effectLst/>
                      </a:endParaRPr>
                    </a:p>
                    <a:p>
                      <a:pPr marL="0" marR="0">
                        <a:spcBef>
                          <a:spcPts val="0"/>
                        </a:spcBef>
                        <a:spcAft>
                          <a:spcPts val="0"/>
                        </a:spcAft>
                      </a:pPr>
                      <a:r>
                        <a:rPr lang="en-US" sz="2000">
                          <a:effectLst/>
                          <a:highlight>
                            <a:srgbClr val="FFFFFF"/>
                          </a:highlight>
                        </a:rPr>
                        <a:t> </a:t>
                      </a:r>
                      <a:endParaRPr lang="en-US" sz="4000">
                        <a:effectLst/>
                        <a:latin typeface="Times New Roman" panose="02020603050405020304" pitchFamily="18" charset="0"/>
                        <a:ea typeface="Times New Roman" panose="02020603050405020304" pitchFamily="18" charset="0"/>
                      </a:endParaRPr>
                    </a:p>
                  </a:txBody>
                  <a:tcPr marL="63500" marR="63500" marT="63500" marB="63500"/>
                </a:tc>
                <a:tc>
                  <a:txBody>
                    <a:bodyPr/>
                    <a:lstStyle/>
                    <a:p>
                      <a:pPr marL="0" marR="0">
                        <a:spcBef>
                          <a:spcPts val="0"/>
                        </a:spcBef>
                        <a:spcAft>
                          <a:spcPts val="0"/>
                        </a:spcAft>
                      </a:pPr>
                      <a:r>
                        <a:rPr lang="en-US" sz="2000" dirty="0">
                          <a:effectLst/>
                          <a:highlight>
                            <a:srgbClr val="FFFFFF"/>
                          </a:highlight>
                        </a:rPr>
                        <a:t>0.043</a:t>
                      </a:r>
                      <a:endParaRPr lang="en-US" sz="4000" dirty="0">
                        <a:effectLst/>
                        <a:latin typeface="Times New Roman" panose="02020603050405020304" pitchFamily="18" charset="0"/>
                        <a:ea typeface="Times New Roman" panose="02020603050405020304" pitchFamily="18" charset="0"/>
                      </a:endParaRPr>
                    </a:p>
                  </a:txBody>
                  <a:tcPr marL="63500" marR="63500" marT="63500" marB="63500"/>
                </a:tc>
                <a:extLst>
                  <a:ext uri="{0D108BD9-81ED-4DB2-BD59-A6C34878D82A}">
                    <a16:rowId xmlns:a16="http://schemas.microsoft.com/office/drawing/2014/main" val="2799729661"/>
                  </a:ext>
                </a:extLst>
              </a:tr>
            </a:tbl>
          </a:graphicData>
        </a:graphic>
      </p:graphicFrame>
    </p:spTree>
    <p:extLst>
      <p:ext uri="{BB962C8B-B14F-4D97-AF65-F5344CB8AC3E}">
        <p14:creationId xmlns:p14="http://schemas.microsoft.com/office/powerpoint/2010/main" val="789522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074DF-867A-9A4C-B797-18D02B2AA614}"/>
              </a:ext>
            </a:extLst>
          </p:cNvPr>
          <p:cNvSpPr>
            <a:spLocks noGrp="1"/>
          </p:cNvSpPr>
          <p:nvPr>
            <p:ph type="title"/>
          </p:nvPr>
        </p:nvSpPr>
        <p:spPr/>
        <p:txBody>
          <a:bodyPr/>
          <a:lstStyle/>
          <a:p>
            <a:r>
              <a:rPr lang="en-US" b="1" dirty="0"/>
              <a:t>Colocalization using a Bayesian framework</a:t>
            </a:r>
          </a:p>
        </p:txBody>
      </p:sp>
      <p:sp>
        <p:nvSpPr>
          <p:cNvPr id="3" name="Text Placeholder 2">
            <a:extLst>
              <a:ext uri="{FF2B5EF4-FFF2-40B4-BE49-F238E27FC236}">
                <a16:creationId xmlns:a16="http://schemas.microsoft.com/office/drawing/2014/main" id="{9FB27329-945D-4647-9657-9953B969B9F4}"/>
              </a:ext>
            </a:extLst>
          </p:cNvPr>
          <p:cNvSpPr>
            <a:spLocks noGrp="1"/>
          </p:cNvSpPr>
          <p:nvPr>
            <p:ph type="body" idx="1"/>
          </p:nvPr>
        </p:nvSpPr>
        <p:spPr/>
        <p:txBody>
          <a:bodyPr/>
          <a:lstStyle/>
          <a:p>
            <a:endParaRPr lang="en-US" dirty="0"/>
          </a:p>
        </p:txBody>
      </p:sp>
      <p:pic>
        <p:nvPicPr>
          <p:cNvPr id="4" name="image1.jpg">
            <a:extLst>
              <a:ext uri="{FF2B5EF4-FFF2-40B4-BE49-F238E27FC236}">
                <a16:creationId xmlns:a16="http://schemas.microsoft.com/office/drawing/2014/main" id="{429C1731-E9FD-DC46-A6A4-4FEE07728829}"/>
              </a:ext>
            </a:extLst>
          </p:cNvPr>
          <p:cNvPicPr/>
          <p:nvPr/>
        </p:nvPicPr>
        <p:blipFill>
          <a:blip r:embed="rId3"/>
          <a:srcRect/>
          <a:stretch>
            <a:fillRect/>
          </a:stretch>
        </p:blipFill>
        <p:spPr>
          <a:xfrm>
            <a:off x="1808051" y="1320800"/>
            <a:ext cx="8572721" cy="5080000"/>
          </a:xfrm>
          <a:prstGeom prst="rect">
            <a:avLst/>
          </a:prstGeom>
          <a:ln/>
        </p:spPr>
      </p:pic>
    </p:spTree>
    <p:extLst>
      <p:ext uri="{BB962C8B-B14F-4D97-AF65-F5344CB8AC3E}">
        <p14:creationId xmlns:p14="http://schemas.microsoft.com/office/powerpoint/2010/main" val="2013771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071D14C-A87C-0940-93D7-9D198A6522D6}"/>
              </a:ext>
            </a:extLst>
          </p:cNvPr>
          <p:cNvSpPr txBox="1"/>
          <p:nvPr/>
        </p:nvSpPr>
        <p:spPr>
          <a:xfrm>
            <a:off x="411373" y="435120"/>
            <a:ext cx="2213491" cy="2030796"/>
          </a:xfrm>
          <a:prstGeom prst="rect">
            <a:avLst/>
          </a:prstGeom>
          <a:noFill/>
        </p:spPr>
        <p:txBody>
          <a:bodyPr wrap="none" rtlCol="0">
            <a:spAutoFit/>
          </a:bodyPr>
          <a:lstStyle/>
          <a:p>
            <a:r>
              <a:rPr lang="en-US" dirty="0"/>
              <a:t>Genetics of use of</a:t>
            </a:r>
            <a:br>
              <a:rPr lang="en-US" dirty="0"/>
            </a:br>
            <a:r>
              <a:rPr lang="en-US" dirty="0"/>
              <a:t>various drugs</a:t>
            </a:r>
            <a:br>
              <a:rPr lang="en-US" dirty="0"/>
            </a:br>
            <a:r>
              <a:rPr lang="en-US" dirty="0"/>
              <a:t>correlate with</a:t>
            </a:r>
            <a:br>
              <a:rPr lang="en-US" dirty="0"/>
            </a:br>
            <a:r>
              <a:rPr lang="en-US" dirty="0"/>
              <a:t>psych traits</a:t>
            </a:r>
          </a:p>
          <a:p>
            <a:endParaRPr lang="en-US" dirty="0"/>
          </a:p>
          <a:p>
            <a:r>
              <a:rPr lang="en-US" dirty="0"/>
              <a:t>LDSC </a:t>
            </a:r>
            <a:r>
              <a:rPr lang="en-US" dirty="0" err="1"/>
              <a:t>rg</a:t>
            </a:r>
            <a:endParaRPr lang="en-US" dirty="0"/>
          </a:p>
          <a:p>
            <a:endParaRPr lang="en-US" dirty="0"/>
          </a:p>
          <a:p>
            <a:r>
              <a:rPr lang="en-US" dirty="0"/>
              <a:t>Bonferroni non-significant</a:t>
            </a:r>
          </a:p>
          <a:p>
            <a:r>
              <a:rPr lang="en-US" dirty="0"/>
              <a:t>correlations are 0</a:t>
            </a:r>
          </a:p>
        </p:txBody>
      </p:sp>
      <p:pic>
        <p:nvPicPr>
          <p:cNvPr id="13" name="Picture 12">
            <a:extLst>
              <a:ext uri="{FF2B5EF4-FFF2-40B4-BE49-F238E27FC236}">
                <a16:creationId xmlns:a16="http://schemas.microsoft.com/office/drawing/2014/main" id="{B650593D-EB23-9A4D-86BA-0AA3376E8C0C}"/>
              </a:ext>
            </a:extLst>
          </p:cNvPr>
          <p:cNvPicPr>
            <a:picLocks noChangeAspect="1"/>
          </p:cNvPicPr>
          <p:nvPr/>
        </p:nvPicPr>
        <p:blipFill>
          <a:blip r:embed="rId2"/>
          <a:stretch>
            <a:fillRect/>
          </a:stretch>
        </p:blipFill>
        <p:spPr>
          <a:xfrm>
            <a:off x="3245937" y="893"/>
            <a:ext cx="8942888" cy="6856214"/>
          </a:xfrm>
          <a:prstGeom prst="rect">
            <a:avLst/>
          </a:prstGeom>
        </p:spPr>
      </p:pic>
      <p:pic>
        <p:nvPicPr>
          <p:cNvPr id="2" name="Picture 1">
            <a:extLst>
              <a:ext uri="{FF2B5EF4-FFF2-40B4-BE49-F238E27FC236}">
                <a16:creationId xmlns:a16="http://schemas.microsoft.com/office/drawing/2014/main" id="{83C9333A-466E-3F46-A91B-1760DF5E1D25}"/>
              </a:ext>
            </a:extLst>
          </p:cNvPr>
          <p:cNvPicPr>
            <a:picLocks noChangeAspect="1"/>
          </p:cNvPicPr>
          <p:nvPr/>
        </p:nvPicPr>
        <p:blipFill>
          <a:blip r:embed="rId3"/>
          <a:stretch>
            <a:fillRect/>
          </a:stretch>
        </p:blipFill>
        <p:spPr>
          <a:xfrm>
            <a:off x="-1" y="893"/>
            <a:ext cx="12188825" cy="6856214"/>
          </a:xfrm>
          <a:prstGeom prst="rect">
            <a:avLst/>
          </a:prstGeom>
        </p:spPr>
      </p:pic>
      <p:sp>
        <p:nvSpPr>
          <p:cNvPr id="3" name="Rectangle 2">
            <a:extLst>
              <a:ext uri="{FF2B5EF4-FFF2-40B4-BE49-F238E27FC236}">
                <a16:creationId xmlns:a16="http://schemas.microsoft.com/office/drawing/2014/main" id="{356C4481-F6F3-7F46-BDE8-238ED4856593}"/>
              </a:ext>
            </a:extLst>
          </p:cNvPr>
          <p:cNvSpPr/>
          <p:nvPr/>
        </p:nvSpPr>
        <p:spPr>
          <a:xfrm>
            <a:off x="3245937" y="759418"/>
            <a:ext cx="8942887" cy="20147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694054D-C84F-F244-A5DE-6B3679A13620}"/>
              </a:ext>
            </a:extLst>
          </p:cNvPr>
          <p:cNvSpPr/>
          <p:nvPr/>
        </p:nvSpPr>
        <p:spPr>
          <a:xfrm>
            <a:off x="3245938" y="178678"/>
            <a:ext cx="8942887" cy="20147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93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72"/>
          <p:cNvSpPr txBox="1">
            <a:spLocks noGrp="1"/>
          </p:cNvSpPr>
          <p:nvPr>
            <p:ph type="title"/>
          </p:nvPr>
        </p:nvSpPr>
        <p:spPr>
          <a:xfrm>
            <a:off x="844331" y="178647"/>
            <a:ext cx="11124512" cy="1142702"/>
          </a:xfrm>
          <a:prstGeom prst="rect">
            <a:avLst/>
          </a:prstGeom>
          <a:noFill/>
          <a:ln>
            <a:noFill/>
          </a:ln>
        </p:spPr>
        <p:txBody>
          <a:bodyPr spcFirstLastPara="1" wrap="square" lIns="25393" tIns="25393" rIns="25393" bIns="25393" anchor="ctr" anchorCtr="0">
            <a:noAutofit/>
          </a:bodyPr>
          <a:lstStyle/>
          <a:p>
            <a:pPr algn="l">
              <a:buSzPts val="4200"/>
            </a:pPr>
            <a:r>
              <a:rPr lang="en" sz="3200" b="1" dirty="0">
                <a:solidFill>
                  <a:schemeClr val="bg1"/>
                </a:solidFill>
                <a:latin typeface="+mj-lt"/>
                <a:ea typeface="Helvetica Neue"/>
                <a:cs typeface="Helvetica Neue"/>
                <a:sym typeface="Helvetica Neue"/>
              </a:rPr>
              <a:t>SSRI (N = 41,147) vs non-SSRI purchase (N = 159,788)</a:t>
            </a:r>
            <a:endParaRPr sz="3200" b="1" dirty="0">
              <a:solidFill>
                <a:schemeClr val="bg1"/>
              </a:solidFill>
              <a:latin typeface="+mj-lt"/>
            </a:endParaRPr>
          </a:p>
        </p:txBody>
      </p:sp>
      <p:grpSp>
        <p:nvGrpSpPr>
          <p:cNvPr id="26" name="Group 25">
            <a:extLst>
              <a:ext uri="{FF2B5EF4-FFF2-40B4-BE49-F238E27FC236}">
                <a16:creationId xmlns:a16="http://schemas.microsoft.com/office/drawing/2014/main" id="{560E45CA-E5B1-784A-885E-BBFF697E047B}"/>
              </a:ext>
            </a:extLst>
          </p:cNvPr>
          <p:cNvGrpSpPr/>
          <p:nvPr/>
        </p:nvGrpSpPr>
        <p:grpSpPr>
          <a:xfrm>
            <a:off x="472974" y="1541302"/>
            <a:ext cx="9969301" cy="4790050"/>
            <a:chOff x="1098855" y="1033191"/>
            <a:chExt cx="9969301" cy="4790050"/>
          </a:xfrm>
        </p:grpSpPr>
        <p:pic>
          <p:nvPicPr>
            <p:cNvPr id="27" name="Picture 26" descr="A screenshot of a cell phone&#10;&#10;Description automatically generated">
              <a:extLst>
                <a:ext uri="{FF2B5EF4-FFF2-40B4-BE49-F238E27FC236}">
                  <a16:creationId xmlns:a16="http://schemas.microsoft.com/office/drawing/2014/main" id="{B8B304F0-1967-F04B-85CF-2AC149AC5023}"/>
                </a:ext>
              </a:extLst>
            </p:cNvPr>
            <p:cNvPicPr>
              <a:picLocks noChangeAspect="1"/>
            </p:cNvPicPr>
            <p:nvPr/>
          </p:nvPicPr>
          <p:blipFill rotWithShape="1">
            <a:blip r:embed="rId3"/>
            <a:srcRect t="6385"/>
            <a:stretch/>
          </p:blipFill>
          <p:spPr>
            <a:xfrm>
              <a:off x="1098855" y="1131165"/>
              <a:ext cx="9969301" cy="4692076"/>
            </a:xfrm>
            <a:prstGeom prst="rect">
              <a:avLst/>
            </a:prstGeom>
          </p:spPr>
        </p:pic>
        <p:sp>
          <p:nvSpPr>
            <p:cNvPr id="28" name="Rectangle 27">
              <a:extLst>
                <a:ext uri="{FF2B5EF4-FFF2-40B4-BE49-F238E27FC236}">
                  <a16:creationId xmlns:a16="http://schemas.microsoft.com/office/drawing/2014/main" id="{D2407B81-586E-1644-A0D2-30634A4DF982}"/>
                </a:ext>
              </a:extLst>
            </p:cNvPr>
            <p:cNvSpPr/>
            <p:nvPr/>
          </p:nvSpPr>
          <p:spPr>
            <a:xfrm>
              <a:off x="1098855" y="1033191"/>
              <a:ext cx="2243258" cy="660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0A9B71C7-1CAD-0241-93A8-007F7BD839D6}"/>
              </a:ext>
            </a:extLst>
          </p:cNvPr>
          <p:cNvGrpSpPr/>
          <p:nvPr/>
        </p:nvGrpSpPr>
        <p:grpSpPr>
          <a:xfrm>
            <a:off x="1682888" y="1363528"/>
            <a:ext cx="2566547" cy="1200329"/>
            <a:chOff x="1682888" y="1524889"/>
            <a:chExt cx="2566547" cy="1200329"/>
          </a:xfrm>
        </p:grpSpPr>
        <p:sp>
          <p:nvSpPr>
            <p:cNvPr id="30" name="TextBox 29">
              <a:extLst>
                <a:ext uri="{FF2B5EF4-FFF2-40B4-BE49-F238E27FC236}">
                  <a16:creationId xmlns:a16="http://schemas.microsoft.com/office/drawing/2014/main" id="{2C1115DF-C2C9-C543-AE96-F4B26B90DF55}"/>
                </a:ext>
              </a:extLst>
            </p:cNvPr>
            <p:cNvSpPr txBox="1"/>
            <p:nvPr/>
          </p:nvSpPr>
          <p:spPr>
            <a:xfrm>
              <a:off x="1682888" y="1524889"/>
              <a:ext cx="1792146" cy="1200329"/>
            </a:xfrm>
            <a:prstGeom prst="rect">
              <a:avLst/>
            </a:prstGeom>
            <a:noFill/>
          </p:spPr>
          <p:txBody>
            <a:bodyPr wrap="square" rtlCol="0">
              <a:spAutoFit/>
            </a:bodyPr>
            <a:lstStyle/>
            <a:p>
              <a:pPr algn="ctr"/>
              <a:r>
                <a:rPr lang="en-US" sz="1200" i="1" dirty="0">
                  <a:hlinkClick r:id="rId4"/>
                </a:rPr>
                <a:t>HLA-A</a:t>
              </a:r>
              <a:endParaRPr lang="en-US" sz="1200" dirty="0"/>
            </a:p>
            <a:p>
              <a:pPr algn="ctr"/>
              <a:r>
                <a:rPr lang="en-US" sz="1200" dirty="0">
                  <a:hlinkClick r:id="rId5"/>
                </a:rPr>
                <a:t>chr6:29978172:G:A</a:t>
              </a:r>
              <a:r>
                <a:rPr lang="en-US" sz="1200" dirty="0"/>
                <a:t> </a:t>
              </a:r>
            </a:p>
            <a:p>
              <a:pPr algn="ctr"/>
              <a:r>
                <a:rPr lang="en-US" sz="1200" dirty="0"/>
                <a:t>(intron)</a:t>
              </a:r>
            </a:p>
            <a:p>
              <a:pPr algn="ctr"/>
              <a:r>
                <a:rPr lang="en-US" sz="1200" dirty="0"/>
                <a:t>AF</a:t>
              </a:r>
              <a:r>
                <a:rPr lang="en-US" sz="1200" baseline="-25000" dirty="0"/>
                <a:t>FIN </a:t>
              </a:r>
              <a:r>
                <a:rPr lang="en-US" sz="1200" dirty="0"/>
                <a:t>= 0.0637</a:t>
              </a:r>
            </a:p>
            <a:p>
              <a:pPr algn="ctr"/>
              <a:r>
                <a:rPr lang="en-US" sz="1200" dirty="0"/>
                <a:t>AF</a:t>
              </a:r>
              <a:r>
                <a:rPr lang="en-US" sz="1200" baseline="-25000" dirty="0"/>
                <a:t>NFE</a:t>
              </a:r>
              <a:r>
                <a:rPr lang="en-US" sz="1200" dirty="0"/>
                <a:t> = 0.1131</a:t>
              </a:r>
            </a:p>
            <a:p>
              <a:pPr algn="ctr"/>
              <a:r>
                <a:rPr lang="en-US" sz="1200" dirty="0"/>
                <a:t>β = -0.115 </a:t>
              </a:r>
              <a:endParaRPr lang="en-US" sz="1200" baseline="-25000" dirty="0"/>
            </a:p>
          </p:txBody>
        </p:sp>
        <p:cxnSp>
          <p:nvCxnSpPr>
            <p:cNvPr id="33" name="Straight Connector 32">
              <a:extLst>
                <a:ext uri="{FF2B5EF4-FFF2-40B4-BE49-F238E27FC236}">
                  <a16:creationId xmlns:a16="http://schemas.microsoft.com/office/drawing/2014/main" id="{18095241-A1E1-3848-B614-E3AA73A4990E}"/>
                </a:ext>
              </a:extLst>
            </p:cNvPr>
            <p:cNvCxnSpPr>
              <a:cxnSpLocks/>
            </p:cNvCxnSpPr>
            <p:nvPr/>
          </p:nvCxnSpPr>
          <p:spPr>
            <a:xfrm>
              <a:off x="3429098" y="2296441"/>
              <a:ext cx="820337" cy="267039"/>
            </a:xfrm>
            <a:prstGeom prst="line">
              <a:avLst/>
            </a:prstGeom>
            <a:ln>
              <a:solidFill>
                <a:srgbClr val="00577D"/>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6D01B025-95D4-AA4E-9A61-F11B8986048E}"/>
              </a:ext>
            </a:extLst>
          </p:cNvPr>
          <p:cNvGrpSpPr/>
          <p:nvPr/>
        </p:nvGrpSpPr>
        <p:grpSpPr>
          <a:xfrm>
            <a:off x="9812914" y="2413337"/>
            <a:ext cx="2073083" cy="1200329"/>
            <a:chOff x="9866814" y="2579255"/>
            <a:chExt cx="2073083" cy="1200329"/>
          </a:xfrm>
        </p:grpSpPr>
        <p:sp>
          <p:nvSpPr>
            <p:cNvPr id="29" name="TextBox 28">
              <a:extLst>
                <a:ext uri="{FF2B5EF4-FFF2-40B4-BE49-F238E27FC236}">
                  <a16:creationId xmlns:a16="http://schemas.microsoft.com/office/drawing/2014/main" id="{198D28A2-73E4-AA42-9BF1-3F01B46DD688}"/>
                </a:ext>
              </a:extLst>
            </p:cNvPr>
            <p:cNvSpPr txBox="1"/>
            <p:nvPr/>
          </p:nvSpPr>
          <p:spPr>
            <a:xfrm>
              <a:off x="10344947" y="2579255"/>
              <a:ext cx="1594950" cy="1200329"/>
            </a:xfrm>
            <a:prstGeom prst="rect">
              <a:avLst/>
            </a:prstGeom>
            <a:noFill/>
          </p:spPr>
          <p:txBody>
            <a:bodyPr wrap="square" rtlCol="0">
              <a:spAutoFit/>
            </a:bodyPr>
            <a:lstStyle/>
            <a:p>
              <a:pPr algn="ctr"/>
              <a:r>
                <a:rPr lang="en-US" sz="1200" i="1" dirty="0">
                  <a:hlinkClick r:id="rId6"/>
                </a:rPr>
                <a:t>RPS6KA3</a:t>
              </a:r>
              <a:endParaRPr lang="en-US" sz="1200" dirty="0"/>
            </a:p>
            <a:p>
              <a:pPr algn="ctr"/>
              <a:r>
                <a:rPr lang="en-US" sz="1200" dirty="0">
                  <a:hlinkClick r:id="rId7"/>
                </a:rPr>
                <a:t>chrX:20353947:G:A</a:t>
              </a:r>
              <a:endParaRPr lang="en-US" sz="1200" dirty="0"/>
            </a:p>
            <a:p>
              <a:pPr algn="ctr"/>
              <a:r>
                <a:rPr lang="en-US" sz="1200" dirty="0"/>
                <a:t>(intergenic)</a:t>
              </a:r>
            </a:p>
            <a:p>
              <a:pPr algn="ctr"/>
              <a:r>
                <a:rPr lang="en-US" sz="1200" dirty="0"/>
                <a:t>AF</a:t>
              </a:r>
              <a:r>
                <a:rPr lang="en-US" sz="1200" baseline="-25000" dirty="0"/>
                <a:t>FIN</a:t>
              </a:r>
              <a:r>
                <a:rPr lang="en-US" sz="1200" dirty="0"/>
                <a:t> = 0.03235</a:t>
              </a:r>
            </a:p>
            <a:p>
              <a:pPr algn="ctr"/>
              <a:r>
                <a:rPr lang="en-US" sz="1200" dirty="0"/>
                <a:t>AF</a:t>
              </a:r>
              <a:r>
                <a:rPr lang="en-US" sz="1200" baseline="-25000" dirty="0"/>
                <a:t>NFE</a:t>
              </a:r>
              <a:r>
                <a:rPr lang="en-US" sz="1200" dirty="0"/>
                <a:t> = 0.005866</a:t>
              </a:r>
            </a:p>
            <a:p>
              <a:pPr algn="ctr"/>
              <a:r>
                <a:rPr lang="en-US" sz="1200" i="1" dirty="0"/>
                <a:t>β = </a:t>
              </a:r>
              <a:r>
                <a:rPr lang="en-US" sz="1200" dirty="0"/>
                <a:t>0.121</a:t>
              </a:r>
            </a:p>
          </p:txBody>
        </p:sp>
        <p:cxnSp>
          <p:nvCxnSpPr>
            <p:cNvPr id="35" name="Straight Connector 34">
              <a:extLst>
                <a:ext uri="{FF2B5EF4-FFF2-40B4-BE49-F238E27FC236}">
                  <a16:creationId xmlns:a16="http://schemas.microsoft.com/office/drawing/2014/main" id="{73352695-C5B9-5743-8464-F2BC37A4A00C}"/>
                </a:ext>
              </a:extLst>
            </p:cNvPr>
            <p:cNvCxnSpPr>
              <a:cxnSpLocks/>
            </p:cNvCxnSpPr>
            <p:nvPr/>
          </p:nvCxnSpPr>
          <p:spPr>
            <a:xfrm flipV="1">
              <a:off x="9866814" y="3119549"/>
              <a:ext cx="569485" cy="129105"/>
            </a:xfrm>
            <a:prstGeom prst="line">
              <a:avLst/>
            </a:prstGeom>
            <a:ln>
              <a:solidFill>
                <a:srgbClr val="00577D"/>
              </a:solidFill>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EF42304-422E-D747-B255-98F08F695543}"/>
              </a:ext>
            </a:extLst>
          </p:cNvPr>
          <p:cNvSpPr/>
          <p:nvPr/>
        </p:nvSpPr>
        <p:spPr>
          <a:xfrm>
            <a:off x="10220345" y="4968796"/>
            <a:ext cx="2038810" cy="1938992"/>
          </a:xfrm>
          <a:prstGeom prst="rect">
            <a:avLst/>
          </a:prstGeom>
        </p:spPr>
        <p:txBody>
          <a:bodyPr wrap="square">
            <a:spAutoFit/>
          </a:bodyPr>
          <a:lstStyle/>
          <a:p>
            <a:pPr algn="just" defTabSz="1013859" eaLnBrk="0" hangingPunct="0">
              <a:defRPr/>
            </a:pPr>
            <a:r>
              <a:rPr lang="en-US" sz="1600" dirty="0">
                <a:solidFill>
                  <a:schemeClr val="tx1"/>
                </a:solidFill>
                <a:latin typeface="Calibri" panose="020F0502020204030204" pitchFamily="34" charset="0"/>
                <a:cs typeface="Calibri" panose="020F0502020204030204" pitchFamily="34" charset="0"/>
              </a:rPr>
              <a:t>The enzyme PHF21A mediates repression of neuron-specific genes, potentially impairing serotonin metabolism in mice </a:t>
            </a:r>
            <a:r>
              <a:rPr lang="en-US" sz="1200" dirty="0">
                <a:solidFill>
                  <a:schemeClr val="tx1"/>
                </a:solidFill>
                <a:latin typeface="Arial" panose="020B0604020202020204" pitchFamily="34" charset="0"/>
                <a:cs typeface="Arial" panose="020B0604020202020204" pitchFamily="34" charset="0"/>
              </a:rPr>
              <a:t>(</a:t>
            </a:r>
            <a:r>
              <a:rPr lang="en-US" sz="1200" dirty="0" err="1">
                <a:solidFill>
                  <a:schemeClr val="tx1"/>
                </a:solidFill>
                <a:latin typeface="Arial" panose="020B0604020202020204" pitchFamily="34" charset="0"/>
                <a:cs typeface="Arial" panose="020B0604020202020204" pitchFamily="34" charset="0"/>
              </a:rPr>
              <a:t>Garay</a:t>
            </a:r>
            <a:r>
              <a:rPr lang="en-US" sz="1200" dirty="0">
                <a:solidFill>
                  <a:schemeClr val="tx1"/>
                </a:solidFill>
                <a:latin typeface="Arial" panose="020B0604020202020204" pitchFamily="34" charset="0"/>
                <a:cs typeface="Arial" panose="020B0604020202020204" pitchFamily="34" charset="0"/>
              </a:rPr>
              <a:t> </a:t>
            </a:r>
            <a:r>
              <a:rPr lang="en-US" sz="1200" i="1" dirty="0">
                <a:solidFill>
                  <a:schemeClr val="tx1"/>
                </a:solidFill>
                <a:latin typeface="Arial" panose="020B0604020202020204" pitchFamily="34" charset="0"/>
                <a:cs typeface="Arial" panose="020B0604020202020204" pitchFamily="34" charset="0"/>
              </a:rPr>
              <a:t>et al. </a:t>
            </a:r>
            <a:r>
              <a:rPr lang="en-US" sz="1200" dirty="0">
                <a:solidFill>
                  <a:schemeClr val="tx1"/>
                </a:solidFill>
                <a:latin typeface="Arial" panose="020B0604020202020204" pitchFamily="34" charset="0"/>
                <a:cs typeface="Arial" panose="020B0604020202020204" pitchFamily="34" charset="0"/>
              </a:rPr>
              <a:t>2016 </a:t>
            </a:r>
            <a:r>
              <a:rPr lang="en-US" sz="1200" i="1" dirty="0">
                <a:solidFill>
                  <a:schemeClr val="tx1"/>
                </a:solidFill>
                <a:latin typeface="Arial" panose="020B0604020202020204" pitchFamily="34" charset="0"/>
                <a:cs typeface="Arial" panose="020B0604020202020204" pitchFamily="34" charset="0"/>
              </a:rPr>
              <a:t>Epigenomics</a:t>
            </a:r>
            <a:r>
              <a:rPr lang="en-US" sz="1200" dirty="0">
                <a:solidFill>
                  <a:schemeClr val="tx1"/>
                </a:solidFill>
                <a:latin typeface="Arial" panose="020B0604020202020204" pitchFamily="34" charset="0"/>
                <a:cs typeface="Arial" panose="020B0604020202020204" pitchFamily="34" charset="0"/>
              </a:rPr>
              <a:t>).</a:t>
            </a:r>
            <a:endParaRPr lang="en-US" sz="1600" baseline="30000" dirty="0">
              <a:solidFill>
                <a:schemeClr val="tx1"/>
              </a:solidFill>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B48ACA49-4594-AA44-971B-D43ED6F2A439}"/>
              </a:ext>
            </a:extLst>
          </p:cNvPr>
          <p:cNvGrpSpPr/>
          <p:nvPr/>
        </p:nvGrpSpPr>
        <p:grpSpPr>
          <a:xfrm>
            <a:off x="6584076" y="1376913"/>
            <a:ext cx="2399911" cy="1200329"/>
            <a:chOff x="6584076" y="1538274"/>
            <a:chExt cx="2399911" cy="1200329"/>
          </a:xfrm>
        </p:grpSpPr>
        <p:sp>
          <p:nvSpPr>
            <p:cNvPr id="32" name="TextBox 31">
              <a:extLst>
                <a:ext uri="{FF2B5EF4-FFF2-40B4-BE49-F238E27FC236}">
                  <a16:creationId xmlns:a16="http://schemas.microsoft.com/office/drawing/2014/main" id="{F92CBC65-0C4C-1B4E-AABC-7F332B71F602}"/>
                </a:ext>
              </a:extLst>
            </p:cNvPr>
            <p:cNvSpPr txBox="1"/>
            <p:nvPr/>
          </p:nvSpPr>
          <p:spPr>
            <a:xfrm>
              <a:off x="7070547" y="1538274"/>
              <a:ext cx="1913440" cy="1200329"/>
            </a:xfrm>
            <a:prstGeom prst="rect">
              <a:avLst/>
            </a:prstGeom>
            <a:noFill/>
          </p:spPr>
          <p:txBody>
            <a:bodyPr wrap="square" rtlCol="0">
              <a:spAutoFit/>
            </a:bodyPr>
            <a:lstStyle/>
            <a:p>
              <a:pPr algn="ctr"/>
              <a:r>
                <a:rPr lang="en-US" sz="1200" i="1" dirty="0">
                  <a:hlinkClick r:id="rId8"/>
                </a:rPr>
                <a:t>PHF21A</a:t>
              </a:r>
              <a:endParaRPr lang="en-US" sz="1200" dirty="0"/>
            </a:p>
            <a:p>
              <a:pPr algn="ctr"/>
              <a:r>
                <a:rPr lang="en-US" sz="1200" dirty="0">
                  <a:hlinkClick r:id="rId5"/>
                </a:rPr>
                <a:t>chr11:46035522:T:C</a:t>
              </a:r>
              <a:r>
                <a:rPr lang="en-US" sz="1200" dirty="0"/>
                <a:t> (intron)</a:t>
              </a:r>
            </a:p>
            <a:p>
              <a:pPr algn="ctr"/>
              <a:r>
                <a:rPr lang="en-US" sz="1200" dirty="0"/>
                <a:t>AF</a:t>
              </a:r>
              <a:r>
                <a:rPr lang="en-US" sz="1200" baseline="-25000" dirty="0"/>
                <a:t>FIN</a:t>
              </a:r>
              <a:r>
                <a:rPr lang="en-US" sz="1200" dirty="0"/>
                <a:t> = 0.1988</a:t>
              </a:r>
            </a:p>
            <a:p>
              <a:pPr algn="ctr"/>
              <a:r>
                <a:rPr lang="en-US" sz="1200" dirty="0"/>
                <a:t>AF</a:t>
              </a:r>
              <a:r>
                <a:rPr lang="en-US" sz="1200" baseline="-25000" dirty="0"/>
                <a:t>NFE</a:t>
              </a:r>
              <a:r>
                <a:rPr lang="en-US" sz="1200" dirty="0"/>
                <a:t> = 0.1715</a:t>
              </a:r>
            </a:p>
            <a:p>
              <a:pPr algn="ctr"/>
              <a:r>
                <a:rPr lang="en-US" sz="1200" i="1" dirty="0"/>
                <a:t>β </a:t>
              </a:r>
              <a:r>
                <a:rPr lang="en-US" sz="1200" dirty="0"/>
                <a:t>= 0.0747</a:t>
              </a:r>
            </a:p>
          </p:txBody>
        </p:sp>
        <p:cxnSp>
          <p:nvCxnSpPr>
            <p:cNvPr id="34" name="Straight Connector 33">
              <a:extLst>
                <a:ext uri="{FF2B5EF4-FFF2-40B4-BE49-F238E27FC236}">
                  <a16:creationId xmlns:a16="http://schemas.microsoft.com/office/drawing/2014/main" id="{C3B75DE9-5540-E54F-A32A-27D0CC1CC35F}"/>
                </a:ext>
              </a:extLst>
            </p:cNvPr>
            <p:cNvCxnSpPr>
              <a:cxnSpLocks/>
            </p:cNvCxnSpPr>
            <p:nvPr/>
          </p:nvCxnSpPr>
          <p:spPr>
            <a:xfrm flipV="1">
              <a:off x="6584076" y="2363518"/>
              <a:ext cx="597436" cy="147034"/>
            </a:xfrm>
            <a:prstGeom prst="line">
              <a:avLst/>
            </a:prstGeom>
            <a:ln>
              <a:solidFill>
                <a:srgbClr val="00577D"/>
              </a:solidFill>
            </a:ln>
          </p:spPr>
          <p:style>
            <a:lnRef idx="1">
              <a:schemeClr val="accent1"/>
            </a:lnRef>
            <a:fillRef idx="0">
              <a:schemeClr val="accent1"/>
            </a:fillRef>
            <a:effectRef idx="0">
              <a:schemeClr val="accent1"/>
            </a:effectRef>
            <a:fontRef idx="minor">
              <a:schemeClr val="tx1"/>
            </a:fontRef>
          </p:style>
        </p:cxnSp>
      </p:grpSp>
      <p:sp>
        <p:nvSpPr>
          <p:cNvPr id="37" name="Rectangle 36">
            <a:extLst>
              <a:ext uri="{FF2B5EF4-FFF2-40B4-BE49-F238E27FC236}">
                <a16:creationId xmlns:a16="http://schemas.microsoft.com/office/drawing/2014/main" id="{576CB30C-E81E-7A42-9AB1-4C6E30BCE7DB}"/>
              </a:ext>
            </a:extLst>
          </p:cNvPr>
          <p:cNvSpPr/>
          <p:nvPr/>
        </p:nvSpPr>
        <p:spPr>
          <a:xfrm>
            <a:off x="7181512" y="1347924"/>
            <a:ext cx="1668574" cy="122931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AE5A56-D2EB-D842-B81D-4CDB7078DDA5}"/>
              </a:ext>
            </a:extLst>
          </p:cNvPr>
          <p:cNvSpPr/>
          <p:nvPr/>
        </p:nvSpPr>
        <p:spPr>
          <a:xfrm>
            <a:off x="9432023" y="1272551"/>
            <a:ext cx="2840842" cy="523220"/>
          </a:xfrm>
          <a:prstGeom prst="rect">
            <a:avLst/>
          </a:prstGeom>
        </p:spPr>
        <p:txBody>
          <a:bodyPr wrap="none">
            <a:spAutoFit/>
          </a:bodyPr>
          <a:lstStyle/>
          <a:p>
            <a:r>
              <a:rPr lang="en-US" dirty="0"/>
              <a:t>Endpoint: Binary </a:t>
            </a:r>
          </a:p>
          <a:p>
            <a:r>
              <a:rPr lang="en-US" dirty="0"/>
              <a:t>SSRI purchase/</a:t>
            </a:r>
            <a:r>
              <a:rPr lang="en-US"/>
              <a:t>no purchase (0/1)</a:t>
            </a:r>
            <a:endParaRPr lang="en-US" dirty="0"/>
          </a:p>
        </p:txBody>
      </p:sp>
      <p:sp>
        <p:nvSpPr>
          <p:cNvPr id="11" name="TextBox 10">
            <a:extLst>
              <a:ext uri="{FF2B5EF4-FFF2-40B4-BE49-F238E27FC236}">
                <a16:creationId xmlns:a16="http://schemas.microsoft.com/office/drawing/2014/main" id="{F73DFAD3-41CD-634B-B993-85074410478C}"/>
              </a:ext>
            </a:extLst>
          </p:cNvPr>
          <p:cNvSpPr txBox="1"/>
          <p:nvPr/>
        </p:nvSpPr>
        <p:spPr>
          <a:xfrm>
            <a:off x="0" y="6396335"/>
            <a:ext cx="5763116" cy="461665"/>
          </a:xfrm>
          <a:prstGeom prst="rect">
            <a:avLst/>
          </a:prstGeom>
          <a:noFill/>
        </p:spPr>
        <p:txBody>
          <a:bodyPr wrap="none" rtlCol="0">
            <a:spAutoFit/>
          </a:bodyPr>
          <a:lstStyle/>
          <a:p>
            <a:r>
              <a:rPr lang="en-US" sz="1200" i="1" dirty="0"/>
              <a:t>Notes</a:t>
            </a:r>
            <a:r>
              <a:rPr lang="en-US" sz="1200" dirty="0"/>
              <a:t>:</a:t>
            </a:r>
          </a:p>
          <a:p>
            <a:r>
              <a:rPr lang="en-US" sz="1200" dirty="0"/>
              <a:t>AF – </a:t>
            </a:r>
            <a:r>
              <a:rPr lang="en-US" sz="1200" dirty="0" err="1"/>
              <a:t>gnomAD</a:t>
            </a:r>
            <a:r>
              <a:rPr lang="en-US" sz="1200" dirty="0"/>
              <a:t> allele frequencies in Finns (FIN) and Non-Finnish Europeans (NFE)</a:t>
            </a:r>
          </a:p>
        </p:txBody>
      </p:sp>
    </p:spTree>
    <p:extLst>
      <p:ext uri="{BB962C8B-B14F-4D97-AF65-F5344CB8AC3E}">
        <p14:creationId xmlns:p14="http://schemas.microsoft.com/office/powerpoint/2010/main" val="9291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9172-9CFC-C643-847F-1BB21247FE93}"/>
              </a:ext>
            </a:extLst>
          </p:cNvPr>
          <p:cNvSpPr>
            <a:spLocks noGrp="1"/>
          </p:cNvSpPr>
          <p:nvPr>
            <p:ph type="title"/>
          </p:nvPr>
        </p:nvSpPr>
        <p:spPr/>
        <p:txBody>
          <a:bodyPr/>
          <a:lstStyle/>
          <a:p>
            <a:r>
              <a:rPr lang="en-US" b="1" dirty="0"/>
              <a:t>SSRI Usage Patterns</a:t>
            </a:r>
          </a:p>
        </p:txBody>
      </p:sp>
      <p:sp>
        <p:nvSpPr>
          <p:cNvPr id="26" name="Rectangle 25">
            <a:extLst>
              <a:ext uri="{FF2B5EF4-FFF2-40B4-BE49-F238E27FC236}">
                <a16:creationId xmlns:a16="http://schemas.microsoft.com/office/drawing/2014/main" id="{F359818A-5576-2C42-BC8D-02DADC59A346}"/>
              </a:ext>
            </a:extLst>
          </p:cNvPr>
          <p:cNvSpPr/>
          <p:nvPr/>
        </p:nvSpPr>
        <p:spPr>
          <a:xfrm>
            <a:off x="3100867" y="1365863"/>
            <a:ext cx="6492815" cy="523220"/>
          </a:xfrm>
          <a:prstGeom prst="rect">
            <a:avLst/>
          </a:prstGeom>
        </p:spPr>
        <p:txBody>
          <a:bodyPr wrap="square">
            <a:spAutoFit/>
          </a:bodyPr>
          <a:lstStyle/>
          <a:p>
            <a:endParaRPr lang="en-US" dirty="0"/>
          </a:p>
          <a:p>
            <a:endParaRPr lang="en-US" dirty="0"/>
          </a:p>
        </p:txBody>
      </p:sp>
      <p:graphicFrame>
        <p:nvGraphicFramePr>
          <p:cNvPr id="27" name="Table 26">
            <a:extLst>
              <a:ext uri="{FF2B5EF4-FFF2-40B4-BE49-F238E27FC236}">
                <a16:creationId xmlns:a16="http://schemas.microsoft.com/office/drawing/2014/main" id="{B4B6A514-1075-8349-AAA4-FDBD6031287F}"/>
              </a:ext>
            </a:extLst>
          </p:cNvPr>
          <p:cNvGraphicFramePr>
            <a:graphicFrameLocks noGrp="1"/>
          </p:cNvGraphicFramePr>
          <p:nvPr/>
        </p:nvGraphicFramePr>
        <p:xfrm>
          <a:off x="6522509" y="1486634"/>
          <a:ext cx="5468207" cy="4130535"/>
        </p:xfrm>
        <a:graphic>
          <a:graphicData uri="http://schemas.openxmlformats.org/drawingml/2006/table">
            <a:tbl>
              <a:tblPr firstRow="1" bandRow="1">
                <a:tableStyleId>{5C22544A-7EE6-4342-B048-85BDC9FD1C3A}</a:tableStyleId>
              </a:tblPr>
              <a:tblGrid>
                <a:gridCol w="1675455">
                  <a:extLst>
                    <a:ext uri="{9D8B030D-6E8A-4147-A177-3AD203B41FA5}">
                      <a16:colId xmlns:a16="http://schemas.microsoft.com/office/drawing/2014/main" val="2787242336"/>
                    </a:ext>
                  </a:extLst>
                </a:gridCol>
                <a:gridCol w="1675455">
                  <a:extLst>
                    <a:ext uri="{9D8B030D-6E8A-4147-A177-3AD203B41FA5}">
                      <a16:colId xmlns:a16="http://schemas.microsoft.com/office/drawing/2014/main" val="2134634069"/>
                    </a:ext>
                  </a:extLst>
                </a:gridCol>
                <a:gridCol w="2117297">
                  <a:extLst>
                    <a:ext uri="{9D8B030D-6E8A-4147-A177-3AD203B41FA5}">
                      <a16:colId xmlns:a16="http://schemas.microsoft.com/office/drawing/2014/main" val="3449358661"/>
                    </a:ext>
                  </a:extLst>
                </a:gridCol>
              </a:tblGrid>
              <a:tr h="928763">
                <a:tc>
                  <a:txBody>
                    <a:bodyPr/>
                    <a:lstStyle/>
                    <a:p>
                      <a:pPr algn="ctr"/>
                      <a:r>
                        <a:rPr lang="en-US" sz="1800" dirty="0"/>
                        <a:t>SSRI</a:t>
                      </a:r>
                    </a:p>
                  </a:txBody>
                  <a:tcPr/>
                </a:tc>
                <a:tc>
                  <a:txBody>
                    <a:bodyPr/>
                    <a:lstStyle/>
                    <a:p>
                      <a:pPr algn="ctr"/>
                      <a:r>
                        <a:rPr lang="en-US" sz="1800" dirty="0"/>
                        <a:t>Number of </a:t>
                      </a:r>
                      <a:r>
                        <a:rPr lang="en-US" sz="1800" dirty="0" err="1"/>
                        <a:t>FinnGen</a:t>
                      </a:r>
                      <a:r>
                        <a:rPr lang="en-US" sz="1800" dirty="0"/>
                        <a:t> IDs</a:t>
                      </a:r>
                    </a:p>
                  </a:txBody>
                  <a:tcPr/>
                </a:tc>
                <a:tc>
                  <a:txBody>
                    <a:bodyPr/>
                    <a:lstStyle/>
                    <a:p>
                      <a:pPr algn="ctr"/>
                      <a:r>
                        <a:rPr lang="en-US" sz="1800" dirty="0"/>
                        <a:t>Final count from latest purchases</a:t>
                      </a:r>
                    </a:p>
                  </a:txBody>
                  <a:tcPr/>
                </a:tc>
                <a:extLst>
                  <a:ext uri="{0D108BD9-81ED-4DB2-BD59-A6C34878D82A}">
                    <a16:rowId xmlns:a16="http://schemas.microsoft.com/office/drawing/2014/main" val="1970495047"/>
                  </a:ext>
                </a:extLst>
              </a:tr>
              <a:tr h="457396">
                <a:tc>
                  <a:txBody>
                    <a:bodyPr/>
                    <a:lstStyle/>
                    <a:p>
                      <a:pPr algn="ctr"/>
                      <a:r>
                        <a:rPr lang="en-US" sz="1800" dirty="0"/>
                        <a:t>Citalopram</a:t>
                      </a:r>
                    </a:p>
                  </a:txBody>
                  <a:tcPr/>
                </a:tc>
                <a:tc>
                  <a:txBody>
                    <a:bodyPr/>
                    <a:lstStyle/>
                    <a:p>
                      <a:pPr algn="ctr"/>
                      <a:r>
                        <a:rPr lang="en-US" sz="1800" dirty="0"/>
                        <a:t>27,545</a:t>
                      </a:r>
                    </a:p>
                  </a:txBody>
                  <a:tcPr/>
                </a:tc>
                <a:tc>
                  <a:txBody>
                    <a:bodyPr/>
                    <a:lstStyle/>
                    <a:p>
                      <a:pPr algn="ctr"/>
                      <a:r>
                        <a:rPr lang="en-US" sz="1800" dirty="0"/>
                        <a:t>18,052 </a:t>
                      </a:r>
                    </a:p>
                  </a:txBody>
                  <a:tcPr/>
                </a:tc>
                <a:extLst>
                  <a:ext uri="{0D108BD9-81ED-4DB2-BD59-A6C34878D82A}">
                    <a16:rowId xmlns:a16="http://schemas.microsoft.com/office/drawing/2014/main" val="3719583820"/>
                  </a:ext>
                </a:extLst>
              </a:tr>
              <a:tr h="457396">
                <a:tc>
                  <a:txBody>
                    <a:bodyPr/>
                    <a:lstStyle/>
                    <a:p>
                      <a:pPr algn="ctr"/>
                      <a:r>
                        <a:rPr lang="en-US" sz="1800" dirty="0"/>
                        <a:t>Escitalopram</a:t>
                      </a:r>
                    </a:p>
                  </a:txBody>
                  <a:tcPr/>
                </a:tc>
                <a:tc>
                  <a:txBody>
                    <a:bodyPr/>
                    <a:lstStyle/>
                    <a:p>
                      <a:pPr algn="ctr"/>
                      <a:r>
                        <a:rPr lang="en-US" sz="1800" dirty="0"/>
                        <a:t>24,118</a:t>
                      </a:r>
                    </a:p>
                  </a:txBody>
                  <a:tcPr/>
                </a:tc>
                <a:tc>
                  <a:txBody>
                    <a:bodyPr/>
                    <a:lstStyle/>
                    <a:p>
                      <a:pPr algn="ctr"/>
                      <a:r>
                        <a:rPr lang="en-US" sz="1800" dirty="0"/>
                        <a:t>20,053</a:t>
                      </a:r>
                    </a:p>
                  </a:txBody>
                  <a:tcPr/>
                </a:tc>
                <a:extLst>
                  <a:ext uri="{0D108BD9-81ED-4DB2-BD59-A6C34878D82A}">
                    <a16:rowId xmlns:a16="http://schemas.microsoft.com/office/drawing/2014/main" val="360806725"/>
                  </a:ext>
                </a:extLst>
              </a:tr>
              <a:tr h="457396">
                <a:tc>
                  <a:txBody>
                    <a:bodyPr/>
                    <a:lstStyle/>
                    <a:p>
                      <a:pPr algn="ctr"/>
                      <a:r>
                        <a:rPr lang="en-US" sz="1800" dirty="0"/>
                        <a:t>Fluoxetine</a:t>
                      </a:r>
                    </a:p>
                  </a:txBody>
                  <a:tcPr/>
                </a:tc>
                <a:tc>
                  <a:txBody>
                    <a:bodyPr/>
                    <a:lstStyle/>
                    <a:p>
                      <a:pPr algn="ctr"/>
                      <a:r>
                        <a:rPr lang="en-US" sz="1800" dirty="0"/>
                        <a:t>13,981</a:t>
                      </a:r>
                    </a:p>
                  </a:txBody>
                  <a:tcPr/>
                </a:tc>
                <a:tc>
                  <a:txBody>
                    <a:bodyPr/>
                    <a:lstStyle/>
                    <a:p>
                      <a:pPr algn="ctr"/>
                      <a:r>
                        <a:rPr lang="en-US" sz="1800" dirty="0"/>
                        <a:t>6,791</a:t>
                      </a:r>
                    </a:p>
                  </a:txBody>
                  <a:tcPr/>
                </a:tc>
                <a:extLst>
                  <a:ext uri="{0D108BD9-81ED-4DB2-BD59-A6C34878D82A}">
                    <a16:rowId xmlns:a16="http://schemas.microsoft.com/office/drawing/2014/main" val="3384226279"/>
                  </a:ext>
                </a:extLst>
              </a:tr>
              <a:tr h="457396">
                <a:tc>
                  <a:txBody>
                    <a:bodyPr/>
                    <a:lstStyle/>
                    <a:p>
                      <a:pPr algn="ctr"/>
                      <a:r>
                        <a:rPr lang="en-US" sz="1800" dirty="0"/>
                        <a:t>Fluvoxamine</a:t>
                      </a:r>
                    </a:p>
                  </a:txBody>
                  <a:tcPr/>
                </a:tc>
                <a:tc>
                  <a:txBody>
                    <a:bodyPr/>
                    <a:lstStyle/>
                    <a:p>
                      <a:pPr algn="ctr"/>
                      <a:r>
                        <a:rPr lang="en-US" sz="1800" dirty="0"/>
                        <a:t>2,282</a:t>
                      </a:r>
                    </a:p>
                  </a:txBody>
                  <a:tcPr/>
                </a:tc>
                <a:tc>
                  <a:txBody>
                    <a:bodyPr/>
                    <a:lstStyle/>
                    <a:p>
                      <a:pPr algn="ctr"/>
                      <a:r>
                        <a:rPr lang="en-US" sz="1800" dirty="0"/>
                        <a:t>933</a:t>
                      </a:r>
                    </a:p>
                  </a:txBody>
                  <a:tcPr/>
                </a:tc>
                <a:extLst>
                  <a:ext uri="{0D108BD9-81ED-4DB2-BD59-A6C34878D82A}">
                    <a16:rowId xmlns:a16="http://schemas.microsoft.com/office/drawing/2014/main" val="2304181425"/>
                  </a:ext>
                </a:extLst>
              </a:tr>
              <a:tr h="457396">
                <a:tc>
                  <a:txBody>
                    <a:bodyPr/>
                    <a:lstStyle/>
                    <a:p>
                      <a:pPr algn="ctr"/>
                      <a:r>
                        <a:rPr lang="en-US" sz="1800" dirty="0"/>
                        <a:t>Paroxetine</a:t>
                      </a:r>
                    </a:p>
                  </a:txBody>
                  <a:tcPr/>
                </a:tc>
                <a:tc>
                  <a:txBody>
                    <a:bodyPr/>
                    <a:lstStyle/>
                    <a:p>
                      <a:pPr algn="ctr"/>
                      <a:r>
                        <a:rPr lang="en-US" sz="1800" dirty="0"/>
                        <a:t>5,655</a:t>
                      </a:r>
                    </a:p>
                  </a:txBody>
                  <a:tcPr/>
                </a:tc>
                <a:tc>
                  <a:txBody>
                    <a:bodyPr/>
                    <a:lstStyle/>
                    <a:p>
                      <a:pPr algn="ctr"/>
                      <a:r>
                        <a:rPr lang="en-US" sz="1800" dirty="0"/>
                        <a:t>2,957</a:t>
                      </a:r>
                    </a:p>
                  </a:txBody>
                  <a:tcPr/>
                </a:tc>
                <a:extLst>
                  <a:ext uri="{0D108BD9-81ED-4DB2-BD59-A6C34878D82A}">
                    <a16:rowId xmlns:a16="http://schemas.microsoft.com/office/drawing/2014/main" val="3280674149"/>
                  </a:ext>
                </a:extLst>
              </a:tr>
              <a:tr h="457396">
                <a:tc>
                  <a:txBody>
                    <a:bodyPr/>
                    <a:lstStyle/>
                    <a:p>
                      <a:pPr algn="ctr"/>
                      <a:r>
                        <a:rPr lang="en-US" sz="1800" dirty="0"/>
                        <a:t>Sertraline</a:t>
                      </a:r>
                    </a:p>
                  </a:txBody>
                  <a:tcPr/>
                </a:tc>
                <a:tc>
                  <a:txBody>
                    <a:bodyPr/>
                    <a:lstStyle/>
                    <a:p>
                      <a:pPr algn="ctr"/>
                      <a:r>
                        <a:rPr lang="en-US" sz="1800" dirty="0"/>
                        <a:t>11,737</a:t>
                      </a:r>
                    </a:p>
                  </a:txBody>
                  <a:tcPr/>
                </a:tc>
                <a:tc>
                  <a:txBody>
                    <a:bodyPr/>
                    <a:lstStyle/>
                    <a:p>
                      <a:pPr algn="ctr"/>
                      <a:r>
                        <a:rPr lang="en-US" sz="1800" dirty="0"/>
                        <a:t>7,733</a:t>
                      </a:r>
                    </a:p>
                  </a:txBody>
                  <a:tcPr/>
                </a:tc>
                <a:extLst>
                  <a:ext uri="{0D108BD9-81ED-4DB2-BD59-A6C34878D82A}">
                    <a16:rowId xmlns:a16="http://schemas.microsoft.com/office/drawing/2014/main" val="254361348"/>
                  </a:ext>
                </a:extLst>
              </a:tr>
              <a:tr h="457396">
                <a:tc>
                  <a:txBody>
                    <a:bodyPr/>
                    <a:lstStyle/>
                    <a:p>
                      <a:pPr algn="r"/>
                      <a:r>
                        <a:rPr lang="en-US" sz="1800" b="1" dirty="0"/>
                        <a:t>TOTAL</a:t>
                      </a:r>
                    </a:p>
                  </a:txBody>
                  <a:tcPr/>
                </a:tc>
                <a:tc>
                  <a:txBody>
                    <a:bodyPr/>
                    <a:lstStyle/>
                    <a:p>
                      <a:pPr algn="r"/>
                      <a:r>
                        <a:rPr lang="en-US" sz="1800" b="1" dirty="0"/>
                        <a:t>85,318</a:t>
                      </a:r>
                    </a:p>
                  </a:txBody>
                  <a:tcPr/>
                </a:tc>
                <a:tc>
                  <a:txBody>
                    <a:bodyPr/>
                    <a:lstStyle/>
                    <a:p>
                      <a:pPr algn="r"/>
                      <a:r>
                        <a:rPr lang="en-US" sz="1800" b="1" dirty="0"/>
                        <a:t>56,519</a:t>
                      </a:r>
                    </a:p>
                  </a:txBody>
                  <a:tcPr/>
                </a:tc>
                <a:extLst>
                  <a:ext uri="{0D108BD9-81ED-4DB2-BD59-A6C34878D82A}">
                    <a16:rowId xmlns:a16="http://schemas.microsoft.com/office/drawing/2014/main" val="17085795"/>
                  </a:ext>
                </a:extLst>
              </a:tr>
            </a:tbl>
          </a:graphicData>
        </a:graphic>
      </p:graphicFrame>
      <p:grpSp>
        <p:nvGrpSpPr>
          <p:cNvPr id="29" name="Group 28">
            <a:extLst>
              <a:ext uri="{FF2B5EF4-FFF2-40B4-BE49-F238E27FC236}">
                <a16:creationId xmlns:a16="http://schemas.microsoft.com/office/drawing/2014/main" id="{BB039A04-3F27-9E47-AF80-46B34DD15DE2}"/>
              </a:ext>
            </a:extLst>
          </p:cNvPr>
          <p:cNvGrpSpPr/>
          <p:nvPr/>
        </p:nvGrpSpPr>
        <p:grpSpPr>
          <a:xfrm>
            <a:off x="852375" y="1644726"/>
            <a:ext cx="5462939" cy="4837460"/>
            <a:chOff x="852375" y="1644726"/>
            <a:chExt cx="5462939" cy="4837460"/>
          </a:xfrm>
        </p:grpSpPr>
        <p:grpSp>
          <p:nvGrpSpPr>
            <p:cNvPr id="21" name="Group 20">
              <a:extLst>
                <a:ext uri="{FF2B5EF4-FFF2-40B4-BE49-F238E27FC236}">
                  <a16:creationId xmlns:a16="http://schemas.microsoft.com/office/drawing/2014/main" id="{4CBB48C3-DEC2-7C4F-B11B-E123695F43E7}"/>
                </a:ext>
              </a:extLst>
            </p:cNvPr>
            <p:cNvGrpSpPr/>
            <p:nvPr/>
          </p:nvGrpSpPr>
          <p:grpSpPr>
            <a:xfrm>
              <a:off x="852375" y="1644726"/>
              <a:ext cx="5462939" cy="4416370"/>
              <a:chOff x="1010342" y="1934503"/>
              <a:chExt cx="5462939" cy="4416370"/>
            </a:xfrm>
          </p:grpSpPr>
          <p:pic>
            <p:nvPicPr>
              <p:cNvPr id="11" name="Picture 10">
                <a:extLst>
                  <a:ext uri="{FF2B5EF4-FFF2-40B4-BE49-F238E27FC236}">
                    <a16:creationId xmlns:a16="http://schemas.microsoft.com/office/drawing/2014/main" id="{C5FE6847-643C-D74A-94C7-3FD668A533E2}"/>
                  </a:ext>
                </a:extLst>
              </p:cNvPr>
              <p:cNvPicPr>
                <a:picLocks noChangeAspect="1"/>
              </p:cNvPicPr>
              <p:nvPr/>
            </p:nvPicPr>
            <p:blipFill rotWithShape="1">
              <a:blip r:embed="rId2"/>
              <a:srcRect l="13792" t="13297" r="15910" b="9025"/>
              <a:stretch/>
            </p:blipFill>
            <p:spPr>
              <a:xfrm>
                <a:off x="1010342" y="1934503"/>
                <a:ext cx="3996813" cy="4416370"/>
              </a:xfrm>
              <a:prstGeom prst="rect">
                <a:avLst/>
              </a:prstGeom>
            </p:spPr>
          </p:pic>
          <p:grpSp>
            <p:nvGrpSpPr>
              <p:cNvPr id="19" name="Group 18">
                <a:extLst>
                  <a:ext uri="{FF2B5EF4-FFF2-40B4-BE49-F238E27FC236}">
                    <a16:creationId xmlns:a16="http://schemas.microsoft.com/office/drawing/2014/main" id="{648FA35E-1049-1C42-A1AC-B20BFF4C573B}"/>
                  </a:ext>
                </a:extLst>
              </p:cNvPr>
              <p:cNvGrpSpPr/>
              <p:nvPr/>
            </p:nvGrpSpPr>
            <p:grpSpPr>
              <a:xfrm>
                <a:off x="4978077" y="2801593"/>
                <a:ext cx="1495204" cy="2676704"/>
                <a:chOff x="4811153" y="2585718"/>
                <a:chExt cx="1495204" cy="2676704"/>
              </a:xfrm>
            </p:grpSpPr>
            <p:pic>
              <p:nvPicPr>
                <p:cNvPr id="14" name="Picture 13" descr="A screenshot of a social media post&#10;&#10;Description automatically generated">
                  <a:extLst>
                    <a:ext uri="{FF2B5EF4-FFF2-40B4-BE49-F238E27FC236}">
                      <a16:creationId xmlns:a16="http://schemas.microsoft.com/office/drawing/2014/main" id="{B85AFFEA-125B-C749-8A69-141823F1C29D}"/>
                    </a:ext>
                  </a:extLst>
                </p:cNvPr>
                <p:cNvPicPr>
                  <a:picLocks noChangeAspect="1"/>
                </p:cNvPicPr>
                <p:nvPr/>
              </p:nvPicPr>
              <p:blipFill rotWithShape="1">
                <a:blip r:embed="rId3"/>
                <a:srcRect l="73862" t="59093" r="20343" b="37550"/>
                <a:stretch/>
              </p:blipFill>
              <p:spPr>
                <a:xfrm>
                  <a:off x="4831302" y="4379017"/>
                  <a:ext cx="1255733" cy="454681"/>
                </a:xfrm>
                <a:prstGeom prst="rect">
                  <a:avLst/>
                </a:prstGeom>
              </p:spPr>
            </p:pic>
            <p:pic>
              <p:nvPicPr>
                <p:cNvPr id="15" name="Picture 14" descr="A screenshot of a social media post&#10;&#10;Description automatically generated">
                  <a:extLst>
                    <a:ext uri="{FF2B5EF4-FFF2-40B4-BE49-F238E27FC236}">
                      <a16:creationId xmlns:a16="http://schemas.microsoft.com/office/drawing/2014/main" id="{3B212AC6-1E06-BF44-890C-570D17D2D275}"/>
                    </a:ext>
                  </a:extLst>
                </p:cNvPr>
                <p:cNvPicPr>
                  <a:picLocks noChangeAspect="1"/>
                </p:cNvPicPr>
                <p:nvPr/>
              </p:nvPicPr>
              <p:blipFill rotWithShape="1">
                <a:blip r:embed="rId3"/>
                <a:srcRect l="80447" t="55083" r="12728" b="41560"/>
                <a:stretch/>
              </p:blipFill>
              <p:spPr>
                <a:xfrm>
                  <a:off x="4827243" y="3899027"/>
                  <a:ext cx="1479114" cy="454681"/>
                </a:xfrm>
                <a:prstGeom prst="rect">
                  <a:avLst/>
                </a:prstGeom>
              </p:spPr>
            </p:pic>
            <p:pic>
              <p:nvPicPr>
                <p:cNvPr id="16" name="Picture 15" descr="A screenshot of a social media post&#10;&#10;Description automatically generated">
                  <a:extLst>
                    <a:ext uri="{FF2B5EF4-FFF2-40B4-BE49-F238E27FC236}">
                      <a16:creationId xmlns:a16="http://schemas.microsoft.com/office/drawing/2014/main" id="{2AFF5F6B-3429-EA45-9744-E33F54B6ABD1}"/>
                    </a:ext>
                  </a:extLst>
                </p:cNvPr>
                <p:cNvPicPr>
                  <a:picLocks noChangeAspect="1"/>
                </p:cNvPicPr>
                <p:nvPr/>
              </p:nvPicPr>
              <p:blipFill rotWithShape="1">
                <a:blip r:embed="rId3"/>
                <a:srcRect l="73905" t="55390" r="20536" b="41560"/>
                <a:stretch/>
              </p:blipFill>
              <p:spPr>
                <a:xfrm>
                  <a:off x="4811153" y="3453543"/>
                  <a:ext cx="1204352" cy="413118"/>
                </a:xfrm>
                <a:prstGeom prst="rect">
                  <a:avLst/>
                </a:prstGeom>
              </p:spPr>
            </p:pic>
            <p:pic>
              <p:nvPicPr>
                <p:cNvPr id="17" name="Picture 16" descr="A screenshot of a social media post&#10;&#10;Description automatically generated">
                  <a:extLst>
                    <a:ext uri="{FF2B5EF4-FFF2-40B4-BE49-F238E27FC236}">
                      <a16:creationId xmlns:a16="http://schemas.microsoft.com/office/drawing/2014/main" id="{DA7D5312-A6E0-A849-8638-95A510683A86}"/>
                    </a:ext>
                  </a:extLst>
                </p:cNvPr>
                <p:cNvPicPr>
                  <a:picLocks noChangeAspect="1"/>
                </p:cNvPicPr>
                <p:nvPr/>
              </p:nvPicPr>
              <p:blipFill rotWithShape="1">
                <a:blip r:embed="rId3"/>
                <a:srcRect l="79669" t="51921" r="13431" b="45247"/>
                <a:stretch/>
              </p:blipFill>
              <p:spPr>
                <a:xfrm>
                  <a:off x="4811153" y="3020466"/>
                  <a:ext cx="1495204" cy="383458"/>
                </a:xfrm>
                <a:prstGeom prst="rect">
                  <a:avLst/>
                </a:prstGeom>
              </p:spPr>
            </p:pic>
            <p:pic>
              <p:nvPicPr>
                <p:cNvPr id="18" name="Picture 17" descr="A screenshot of a social media post&#10;&#10;Description automatically generated">
                  <a:extLst>
                    <a:ext uri="{FF2B5EF4-FFF2-40B4-BE49-F238E27FC236}">
                      <a16:creationId xmlns:a16="http://schemas.microsoft.com/office/drawing/2014/main" id="{99314A70-9539-DE47-85AA-B2C0EF6229E0}"/>
                    </a:ext>
                  </a:extLst>
                </p:cNvPr>
                <p:cNvPicPr>
                  <a:picLocks noChangeAspect="1"/>
                </p:cNvPicPr>
                <p:nvPr/>
              </p:nvPicPr>
              <p:blipFill rotWithShape="1">
                <a:blip r:embed="rId3"/>
                <a:srcRect l="72704" t="51945" r="21170" b="45499"/>
                <a:stretch/>
              </p:blipFill>
              <p:spPr>
                <a:xfrm>
                  <a:off x="4840231" y="2585718"/>
                  <a:ext cx="1327355" cy="346154"/>
                </a:xfrm>
                <a:prstGeom prst="rect">
                  <a:avLst/>
                </a:prstGeom>
              </p:spPr>
            </p:pic>
            <p:pic>
              <p:nvPicPr>
                <p:cNvPr id="13" name="Picture 12" descr="A screenshot of a social media post&#10;&#10;Description automatically generated">
                  <a:extLst>
                    <a:ext uri="{FF2B5EF4-FFF2-40B4-BE49-F238E27FC236}">
                      <a16:creationId xmlns:a16="http://schemas.microsoft.com/office/drawing/2014/main" id="{FE6D7C6E-B863-EB4D-BB96-94D4D434EED3}"/>
                    </a:ext>
                  </a:extLst>
                </p:cNvPr>
                <p:cNvPicPr>
                  <a:picLocks noChangeAspect="1"/>
                </p:cNvPicPr>
                <p:nvPr/>
              </p:nvPicPr>
              <p:blipFill rotWithShape="1">
                <a:blip r:embed="rId3"/>
                <a:srcRect l="80575" t="59581" r="14506" b="37588"/>
                <a:stretch/>
              </p:blipFill>
              <p:spPr>
                <a:xfrm>
                  <a:off x="4840231" y="4878964"/>
                  <a:ext cx="1066183" cy="383458"/>
                </a:xfrm>
                <a:prstGeom prst="rect">
                  <a:avLst/>
                </a:prstGeom>
              </p:spPr>
            </p:pic>
          </p:grpSp>
          <p:sp>
            <p:nvSpPr>
              <p:cNvPr id="20" name="TextBox 19">
                <a:extLst>
                  <a:ext uri="{FF2B5EF4-FFF2-40B4-BE49-F238E27FC236}">
                    <a16:creationId xmlns:a16="http://schemas.microsoft.com/office/drawing/2014/main" id="{42D65144-B5FF-D34B-A9DD-FB72DBD017D7}"/>
                  </a:ext>
                </a:extLst>
              </p:cNvPr>
              <p:cNvSpPr txBox="1"/>
              <p:nvPr/>
            </p:nvSpPr>
            <p:spPr>
              <a:xfrm>
                <a:off x="2001327" y="4066621"/>
                <a:ext cx="1479892" cy="646331"/>
              </a:xfrm>
              <a:prstGeom prst="rect">
                <a:avLst/>
              </a:prstGeom>
              <a:noFill/>
            </p:spPr>
            <p:txBody>
              <a:bodyPr wrap="none" rtlCol="0">
                <a:spAutoFit/>
              </a:bodyPr>
              <a:lstStyle/>
              <a:p>
                <a:r>
                  <a:rPr lang="en-US" sz="1800" b="1" dirty="0"/>
                  <a:t>SSRI Usage</a:t>
                </a:r>
              </a:p>
              <a:p>
                <a:pPr algn="ctr"/>
                <a:r>
                  <a:rPr lang="en-US" sz="1800" dirty="0"/>
                  <a:t>N</a:t>
                </a:r>
                <a:r>
                  <a:rPr lang="en-US" sz="1800" baseline="30000" dirty="0"/>
                  <a:t>*</a:t>
                </a:r>
                <a:r>
                  <a:rPr lang="en-US" sz="1800" dirty="0"/>
                  <a:t> = 85,318</a:t>
                </a:r>
              </a:p>
            </p:txBody>
          </p:sp>
        </p:grpSp>
        <p:sp>
          <p:nvSpPr>
            <p:cNvPr id="28" name="TextBox 27">
              <a:extLst>
                <a:ext uri="{FF2B5EF4-FFF2-40B4-BE49-F238E27FC236}">
                  <a16:creationId xmlns:a16="http://schemas.microsoft.com/office/drawing/2014/main" id="{756DB1B2-1A38-E84C-B639-06E86AC79803}"/>
                </a:ext>
              </a:extLst>
            </p:cNvPr>
            <p:cNvSpPr txBox="1"/>
            <p:nvPr/>
          </p:nvSpPr>
          <p:spPr>
            <a:xfrm>
              <a:off x="1075694" y="5958966"/>
              <a:ext cx="2927404" cy="523220"/>
            </a:xfrm>
            <a:prstGeom prst="rect">
              <a:avLst/>
            </a:prstGeom>
            <a:noFill/>
          </p:spPr>
          <p:txBody>
            <a:bodyPr wrap="none" rtlCol="0">
              <a:spAutoFit/>
            </a:bodyPr>
            <a:lstStyle/>
            <a:p>
              <a:r>
                <a:rPr lang="en-US" dirty="0"/>
                <a:t>* 28,799 points consume &gt; 1 SSRI</a:t>
              </a:r>
            </a:p>
            <a:p>
              <a:r>
                <a:rPr lang="en-US" dirty="0"/>
                <a:t>** number of people = 20,430</a:t>
              </a:r>
            </a:p>
          </p:txBody>
        </p:sp>
      </p:grpSp>
      <p:sp>
        <p:nvSpPr>
          <p:cNvPr id="22" name="TextBox 21">
            <a:extLst>
              <a:ext uri="{FF2B5EF4-FFF2-40B4-BE49-F238E27FC236}">
                <a16:creationId xmlns:a16="http://schemas.microsoft.com/office/drawing/2014/main" id="{681C798F-B5D5-5743-A297-74338005B863}"/>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#28</a:t>
            </a:r>
          </a:p>
        </p:txBody>
      </p:sp>
    </p:spTree>
    <p:extLst>
      <p:ext uri="{BB962C8B-B14F-4D97-AF65-F5344CB8AC3E}">
        <p14:creationId xmlns:p14="http://schemas.microsoft.com/office/powerpoint/2010/main" val="704281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DD599-B91E-2146-A270-C1B6E97FF036}"/>
              </a:ext>
            </a:extLst>
          </p:cNvPr>
          <p:cNvSpPr>
            <a:spLocks noGrp="1"/>
          </p:cNvSpPr>
          <p:nvPr>
            <p:ph type="title"/>
          </p:nvPr>
        </p:nvSpPr>
        <p:spPr/>
        <p:txBody>
          <a:bodyPr/>
          <a:lstStyle/>
          <a:p>
            <a:r>
              <a:rPr lang="en-US" b="1" dirty="0"/>
              <a:t>Analysis 2: SSRI Adherence</a:t>
            </a:r>
          </a:p>
        </p:txBody>
      </p:sp>
      <p:grpSp>
        <p:nvGrpSpPr>
          <p:cNvPr id="31" name="Group 30">
            <a:extLst>
              <a:ext uri="{FF2B5EF4-FFF2-40B4-BE49-F238E27FC236}">
                <a16:creationId xmlns:a16="http://schemas.microsoft.com/office/drawing/2014/main" id="{C842B084-5203-A74B-A6C1-8D3DA849E433}"/>
              </a:ext>
            </a:extLst>
          </p:cNvPr>
          <p:cNvGrpSpPr/>
          <p:nvPr/>
        </p:nvGrpSpPr>
        <p:grpSpPr>
          <a:xfrm>
            <a:off x="0" y="1177954"/>
            <a:ext cx="8612075" cy="4220882"/>
            <a:chOff x="0" y="1177954"/>
            <a:chExt cx="8612075" cy="4220882"/>
          </a:xfrm>
        </p:grpSpPr>
        <p:grpSp>
          <p:nvGrpSpPr>
            <p:cNvPr id="26" name="Group 25">
              <a:extLst>
                <a:ext uri="{FF2B5EF4-FFF2-40B4-BE49-F238E27FC236}">
                  <a16:creationId xmlns:a16="http://schemas.microsoft.com/office/drawing/2014/main" id="{A3BA2C8F-40FC-D443-A7A7-EF96E05BC821}"/>
                </a:ext>
              </a:extLst>
            </p:cNvPr>
            <p:cNvGrpSpPr/>
            <p:nvPr/>
          </p:nvGrpSpPr>
          <p:grpSpPr>
            <a:xfrm>
              <a:off x="3576749" y="1177954"/>
              <a:ext cx="5035326" cy="4220882"/>
              <a:chOff x="3576749" y="1177954"/>
              <a:chExt cx="5035326" cy="4220882"/>
            </a:xfrm>
          </p:grpSpPr>
          <p:pic>
            <p:nvPicPr>
              <p:cNvPr id="5" name="Picture 4" descr="Diagram, venn diagram&#10;&#10;Description automatically generated">
                <a:extLst>
                  <a:ext uri="{FF2B5EF4-FFF2-40B4-BE49-F238E27FC236}">
                    <a16:creationId xmlns:a16="http://schemas.microsoft.com/office/drawing/2014/main" id="{EA8DAC2E-61C2-DD46-98AC-D40E5A4B122A}"/>
                  </a:ext>
                </a:extLst>
              </p:cNvPr>
              <p:cNvPicPr>
                <a:picLocks noChangeAspect="1"/>
              </p:cNvPicPr>
              <p:nvPr/>
            </p:nvPicPr>
            <p:blipFill rotWithShape="1">
              <a:blip r:embed="rId3"/>
              <a:srcRect t="8975" b="10256"/>
              <a:stretch/>
            </p:blipFill>
            <p:spPr>
              <a:xfrm>
                <a:off x="3576749" y="1331843"/>
                <a:ext cx="5035326" cy="4066993"/>
              </a:xfrm>
              <a:prstGeom prst="rect">
                <a:avLst/>
              </a:prstGeom>
            </p:spPr>
          </p:pic>
          <p:sp>
            <p:nvSpPr>
              <p:cNvPr id="24" name="TextBox 23">
                <a:extLst>
                  <a:ext uri="{FF2B5EF4-FFF2-40B4-BE49-F238E27FC236}">
                    <a16:creationId xmlns:a16="http://schemas.microsoft.com/office/drawing/2014/main" id="{E247C53A-D04B-5741-9873-11AC50B090CC}"/>
                  </a:ext>
                </a:extLst>
              </p:cNvPr>
              <p:cNvSpPr txBox="1"/>
              <p:nvPr/>
            </p:nvSpPr>
            <p:spPr>
              <a:xfrm>
                <a:off x="4565550" y="1177954"/>
                <a:ext cx="2938625" cy="307777"/>
              </a:xfrm>
              <a:prstGeom prst="rect">
                <a:avLst/>
              </a:prstGeom>
              <a:noFill/>
            </p:spPr>
            <p:txBody>
              <a:bodyPr wrap="none" rtlCol="0">
                <a:spAutoFit/>
              </a:bodyPr>
              <a:lstStyle/>
              <a:p>
                <a:r>
                  <a:rPr lang="en-US" dirty="0"/>
                  <a:t>Total antidepressant users: 86,404</a:t>
                </a:r>
              </a:p>
            </p:txBody>
          </p:sp>
        </p:grpSp>
        <p:sp>
          <p:nvSpPr>
            <p:cNvPr id="6" name="TextBox 5">
              <a:extLst>
                <a:ext uri="{FF2B5EF4-FFF2-40B4-BE49-F238E27FC236}">
                  <a16:creationId xmlns:a16="http://schemas.microsoft.com/office/drawing/2014/main" id="{D686B78E-AB7E-E94E-9362-A83131FF4018}"/>
                </a:ext>
              </a:extLst>
            </p:cNvPr>
            <p:cNvSpPr txBox="1"/>
            <p:nvPr/>
          </p:nvSpPr>
          <p:spPr>
            <a:xfrm>
              <a:off x="0" y="1320800"/>
              <a:ext cx="3765774" cy="1384995"/>
            </a:xfrm>
            <a:prstGeom prst="rect">
              <a:avLst/>
            </a:prstGeom>
            <a:noFill/>
          </p:spPr>
          <p:txBody>
            <a:bodyPr wrap="none" rtlCol="0">
              <a:spAutoFit/>
            </a:bodyPr>
            <a:lstStyle/>
            <a:p>
              <a:r>
                <a:rPr lang="en-US" u="sng" dirty="0"/>
                <a:t>Note</a:t>
              </a:r>
              <a:r>
                <a:rPr lang="en-US" dirty="0"/>
                <a:t>: </a:t>
              </a:r>
            </a:p>
            <a:p>
              <a:r>
                <a:rPr lang="en-US" b="1" dirty="0" err="1"/>
                <a:t>NotSSRI</a:t>
              </a:r>
              <a:r>
                <a:rPr lang="en-US" dirty="0"/>
                <a:t> includes (based on ATC code) </a:t>
              </a:r>
            </a:p>
            <a:p>
              <a:r>
                <a:rPr lang="en-US" dirty="0"/>
                <a:t>Non-selective monoamine reuptake inhibitors</a:t>
              </a:r>
            </a:p>
            <a:p>
              <a:r>
                <a:rPr lang="en-US" dirty="0"/>
                <a:t>Monoamine oxidase inhibitors</a:t>
              </a:r>
            </a:p>
            <a:p>
              <a:r>
                <a:rPr lang="en-US" dirty="0"/>
                <a:t>Monoamine Oxidase A </a:t>
              </a:r>
              <a:r>
                <a:rPr lang="en-US" dirty="0" err="1"/>
                <a:t>inihibitors</a:t>
              </a:r>
              <a:r>
                <a:rPr lang="en-US" dirty="0"/>
                <a:t> </a:t>
              </a:r>
            </a:p>
            <a:p>
              <a:r>
                <a:rPr lang="en-US" dirty="0"/>
                <a:t>Other antidepressants</a:t>
              </a:r>
            </a:p>
          </p:txBody>
        </p:sp>
      </p:grpSp>
      <p:grpSp>
        <p:nvGrpSpPr>
          <p:cNvPr id="28" name="Group 27">
            <a:extLst>
              <a:ext uri="{FF2B5EF4-FFF2-40B4-BE49-F238E27FC236}">
                <a16:creationId xmlns:a16="http://schemas.microsoft.com/office/drawing/2014/main" id="{1173A6D6-D8EC-2F4B-9477-E731761DCBC7}"/>
              </a:ext>
            </a:extLst>
          </p:cNvPr>
          <p:cNvGrpSpPr/>
          <p:nvPr/>
        </p:nvGrpSpPr>
        <p:grpSpPr>
          <a:xfrm>
            <a:off x="8001000" y="1672070"/>
            <a:ext cx="3257088" cy="1584743"/>
            <a:chOff x="8001000" y="1672070"/>
            <a:chExt cx="3257088" cy="1584743"/>
          </a:xfrm>
        </p:grpSpPr>
        <p:cxnSp>
          <p:nvCxnSpPr>
            <p:cNvPr id="10" name="Straight Connector 9">
              <a:extLst>
                <a:ext uri="{FF2B5EF4-FFF2-40B4-BE49-F238E27FC236}">
                  <a16:creationId xmlns:a16="http://schemas.microsoft.com/office/drawing/2014/main" id="{8ADF7191-3A06-F84D-BDAE-F93EF93C6220}"/>
                </a:ext>
              </a:extLst>
            </p:cNvPr>
            <p:cNvCxnSpPr>
              <a:cxnSpLocks/>
            </p:cNvCxnSpPr>
            <p:nvPr/>
          </p:nvCxnSpPr>
          <p:spPr>
            <a:xfrm flipV="1">
              <a:off x="8001000" y="2407920"/>
              <a:ext cx="972488" cy="848893"/>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BABAADB-7668-F843-894C-0F83F1679016}"/>
                </a:ext>
              </a:extLst>
            </p:cNvPr>
            <p:cNvSpPr txBox="1"/>
            <p:nvPr/>
          </p:nvSpPr>
          <p:spPr>
            <a:xfrm>
              <a:off x="8973488" y="1672070"/>
              <a:ext cx="2284600" cy="1138773"/>
            </a:xfrm>
            <a:prstGeom prst="rect">
              <a:avLst/>
            </a:prstGeom>
            <a:noFill/>
          </p:spPr>
          <p:txBody>
            <a:bodyPr wrap="none" rtlCol="0">
              <a:spAutoFit/>
            </a:bodyPr>
            <a:lstStyle/>
            <a:p>
              <a:r>
                <a:rPr lang="en-US" sz="2400" b="1" dirty="0"/>
                <a:t>Did not switch</a:t>
              </a:r>
            </a:p>
            <a:p>
              <a:r>
                <a:rPr lang="en-US" sz="2400" b="1" dirty="0"/>
                <a:t>from SSRI</a:t>
              </a:r>
            </a:p>
            <a:p>
              <a:r>
                <a:rPr lang="en-US" sz="2000" dirty="0"/>
                <a:t>N=22,778</a:t>
              </a:r>
            </a:p>
          </p:txBody>
        </p:sp>
      </p:grpSp>
      <p:grpSp>
        <p:nvGrpSpPr>
          <p:cNvPr id="29" name="Group 28">
            <a:extLst>
              <a:ext uri="{FF2B5EF4-FFF2-40B4-BE49-F238E27FC236}">
                <a16:creationId xmlns:a16="http://schemas.microsoft.com/office/drawing/2014/main" id="{EA49B04B-438D-3049-BC7E-4923BC0AF932}"/>
              </a:ext>
            </a:extLst>
          </p:cNvPr>
          <p:cNvGrpSpPr/>
          <p:nvPr/>
        </p:nvGrpSpPr>
        <p:grpSpPr>
          <a:xfrm>
            <a:off x="6384472" y="3478602"/>
            <a:ext cx="5804353" cy="1889320"/>
            <a:chOff x="6384472" y="3478602"/>
            <a:chExt cx="5804353" cy="1889320"/>
          </a:xfrm>
        </p:grpSpPr>
        <p:sp>
          <p:nvSpPr>
            <p:cNvPr id="8" name="TextBox 7">
              <a:extLst>
                <a:ext uri="{FF2B5EF4-FFF2-40B4-BE49-F238E27FC236}">
                  <a16:creationId xmlns:a16="http://schemas.microsoft.com/office/drawing/2014/main" id="{F5445B23-7767-324B-900D-10C25738B949}"/>
                </a:ext>
              </a:extLst>
            </p:cNvPr>
            <p:cNvSpPr txBox="1"/>
            <p:nvPr/>
          </p:nvSpPr>
          <p:spPr>
            <a:xfrm>
              <a:off x="8801100" y="3859817"/>
              <a:ext cx="3387725" cy="1508105"/>
            </a:xfrm>
            <a:prstGeom prst="rect">
              <a:avLst/>
            </a:prstGeom>
            <a:noFill/>
          </p:spPr>
          <p:txBody>
            <a:bodyPr wrap="square" rtlCol="0">
              <a:spAutoFit/>
            </a:bodyPr>
            <a:lstStyle/>
            <a:p>
              <a:r>
                <a:rPr lang="en-US" sz="2400" b="1" dirty="0"/>
                <a:t>Switched from SSRI to any other antidepressant</a:t>
              </a:r>
            </a:p>
            <a:p>
              <a:r>
                <a:rPr lang="en-US" sz="2000" dirty="0"/>
                <a:t>N=17,789 </a:t>
              </a:r>
              <a:r>
                <a:rPr lang="en-US" sz="1100" i="1" dirty="0"/>
                <a:t>(40,567 - 22,778)</a:t>
              </a:r>
              <a:endParaRPr lang="en-US" sz="2000" i="1" dirty="0"/>
            </a:p>
          </p:txBody>
        </p:sp>
        <p:cxnSp>
          <p:nvCxnSpPr>
            <p:cNvPr id="13" name="Straight Connector 12">
              <a:extLst>
                <a:ext uri="{FF2B5EF4-FFF2-40B4-BE49-F238E27FC236}">
                  <a16:creationId xmlns:a16="http://schemas.microsoft.com/office/drawing/2014/main" id="{2AC374EC-6038-324E-9D38-5BD4AB06106E}"/>
                </a:ext>
              </a:extLst>
            </p:cNvPr>
            <p:cNvCxnSpPr>
              <a:cxnSpLocks/>
              <a:stCxn id="8" idx="1"/>
            </p:cNvCxnSpPr>
            <p:nvPr/>
          </p:nvCxnSpPr>
          <p:spPr>
            <a:xfrm flipH="1" flipV="1">
              <a:off x="6384472" y="3478602"/>
              <a:ext cx="2416628" cy="1135268"/>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F90CA846-6E49-444E-81BC-A5601485509F}"/>
              </a:ext>
            </a:extLst>
          </p:cNvPr>
          <p:cNvSpPr txBox="1"/>
          <p:nvPr/>
        </p:nvSpPr>
        <p:spPr>
          <a:xfrm>
            <a:off x="9334900" y="3075057"/>
            <a:ext cx="867545" cy="707886"/>
          </a:xfrm>
          <a:prstGeom prst="rect">
            <a:avLst/>
          </a:prstGeom>
          <a:noFill/>
        </p:spPr>
        <p:txBody>
          <a:bodyPr wrap="none" rtlCol="0">
            <a:spAutoFit/>
          </a:bodyPr>
          <a:lstStyle/>
          <a:p>
            <a:r>
              <a:rPr lang="en-US" sz="4000" b="1" dirty="0"/>
              <a:t>VS</a:t>
            </a:r>
          </a:p>
        </p:txBody>
      </p:sp>
      <p:sp>
        <p:nvSpPr>
          <p:cNvPr id="18" name="TextBox 17">
            <a:extLst>
              <a:ext uri="{FF2B5EF4-FFF2-40B4-BE49-F238E27FC236}">
                <a16:creationId xmlns:a16="http://schemas.microsoft.com/office/drawing/2014/main" id="{5B1971C3-9563-C848-991B-006CBE936749}"/>
              </a:ext>
            </a:extLst>
          </p:cNvPr>
          <p:cNvSpPr txBox="1"/>
          <p:nvPr/>
        </p:nvSpPr>
        <p:spPr>
          <a:xfrm>
            <a:off x="1510465" y="5589712"/>
            <a:ext cx="9167894" cy="1138773"/>
          </a:xfrm>
          <a:prstGeom prst="rect">
            <a:avLst/>
          </a:prstGeom>
          <a:noFill/>
        </p:spPr>
        <p:txBody>
          <a:bodyPr wrap="none" rtlCol="0">
            <a:spAutoFit/>
          </a:bodyPr>
          <a:lstStyle/>
          <a:p>
            <a:pPr algn="ctr"/>
            <a:r>
              <a:rPr lang="en-US" sz="2000" u="sng" dirty="0"/>
              <a:t>Question</a:t>
            </a:r>
            <a:r>
              <a:rPr lang="en-US" sz="2000" dirty="0"/>
              <a:t>: </a:t>
            </a:r>
          </a:p>
          <a:p>
            <a:pPr algn="ctr"/>
            <a:r>
              <a:rPr lang="en-US" sz="2400" i="1" dirty="0"/>
              <a:t>Are there genetic variants associated with switching from SSRI to </a:t>
            </a:r>
          </a:p>
          <a:p>
            <a:pPr algn="ctr"/>
            <a:r>
              <a:rPr lang="en-US" sz="2400" i="1" dirty="0"/>
              <a:t>any other antidepressant? </a:t>
            </a:r>
          </a:p>
        </p:txBody>
      </p:sp>
      <p:grpSp>
        <p:nvGrpSpPr>
          <p:cNvPr id="30" name="Group 29">
            <a:extLst>
              <a:ext uri="{FF2B5EF4-FFF2-40B4-BE49-F238E27FC236}">
                <a16:creationId xmlns:a16="http://schemas.microsoft.com/office/drawing/2014/main" id="{F6A9DDFE-BB06-2D4F-BFC0-327C297F3DE4}"/>
              </a:ext>
            </a:extLst>
          </p:cNvPr>
          <p:cNvGrpSpPr/>
          <p:nvPr/>
        </p:nvGrpSpPr>
        <p:grpSpPr>
          <a:xfrm>
            <a:off x="1175657" y="3220749"/>
            <a:ext cx="2212068" cy="2184297"/>
            <a:chOff x="1175657" y="3220749"/>
            <a:chExt cx="2212068" cy="2184297"/>
          </a:xfrm>
        </p:grpSpPr>
        <p:sp>
          <p:nvSpPr>
            <p:cNvPr id="17" name="TextBox 16">
              <a:extLst>
                <a:ext uri="{FF2B5EF4-FFF2-40B4-BE49-F238E27FC236}">
                  <a16:creationId xmlns:a16="http://schemas.microsoft.com/office/drawing/2014/main" id="{200E479B-6457-BE43-A5EF-46EFE160AB90}"/>
                </a:ext>
              </a:extLst>
            </p:cNvPr>
            <p:cNvSpPr txBox="1"/>
            <p:nvPr/>
          </p:nvSpPr>
          <p:spPr>
            <a:xfrm>
              <a:off x="1175657" y="3220749"/>
              <a:ext cx="1882247" cy="954107"/>
            </a:xfrm>
            <a:prstGeom prst="rect">
              <a:avLst/>
            </a:prstGeom>
            <a:noFill/>
          </p:spPr>
          <p:txBody>
            <a:bodyPr wrap="none" rtlCol="0">
              <a:spAutoFit/>
            </a:bodyPr>
            <a:lstStyle/>
            <a:p>
              <a:r>
                <a:rPr lang="en-US" sz="2800" dirty="0"/>
                <a:t>Trait type: </a:t>
              </a:r>
            </a:p>
            <a:p>
              <a:r>
                <a:rPr lang="en-US" sz="2800" dirty="0"/>
                <a:t>Binary</a:t>
              </a:r>
            </a:p>
          </p:txBody>
        </p:sp>
        <p:sp>
          <p:nvSpPr>
            <p:cNvPr id="25" name="Rectangle 24">
              <a:extLst>
                <a:ext uri="{FF2B5EF4-FFF2-40B4-BE49-F238E27FC236}">
                  <a16:creationId xmlns:a16="http://schemas.microsoft.com/office/drawing/2014/main" id="{6228CCDD-A80E-A54F-BAEA-D8789CB6CA4D}"/>
                </a:ext>
              </a:extLst>
            </p:cNvPr>
            <p:cNvSpPr/>
            <p:nvPr/>
          </p:nvSpPr>
          <p:spPr>
            <a:xfrm>
              <a:off x="1175657" y="4204717"/>
              <a:ext cx="2212068" cy="1200329"/>
            </a:xfrm>
            <a:prstGeom prst="rect">
              <a:avLst/>
            </a:prstGeom>
          </p:spPr>
          <p:txBody>
            <a:bodyPr wrap="square">
              <a:spAutoFit/>
            </a:bodyPr>
            <a:lstStyle/>
            <a:p>
              <a:r>
                <a:rPr lang="en-US" sz="1800" dirty="0"/>
                <a:t>Purchases SSRI only vs switched to another antidepressant</a:t>
              </a:r>
            </a:p>
          </p:txBody>
        </p:sp>
      </p:grpSp>
      <p:pic>
        <p:nvPicPr>
          <p:cNvPr id="19" name="Picture 18">
            <a:extLst>
              <a:ext uri="{FF2B5EF4-FFF2-40B4-BE49-F238E27FC236}">
                <a16:creationId xmlns:a16="http://schemas.microsoft.com/office/drawing/2014/main" id="{ED999BA0-BA87-A74F-AB6D-C260D98BF6BF}"/>
              </a:ext>
            </a:extLst>
          </p:cNvPr>
          <p:cNvPicPr>
            <a:picLocks noChangeAspect="1"/>
          </p:cNvPicPr>
          <p:nvPr/>
        </p:nvPicPr>
        <p:blipFill>
          <a:blip r:embed="rId4"/>
          <a:stretch>
            <a:fillRect/>
          </a:stretch>
        </p:blipFill>
        <p:spPr>
          <a:xfrm>
            <a:off x="11087464" y="5589711"/>
            <a:ext cx="1080095" cy="1227381"/>
          </a:xfrm>
          <a:prstGeom prst="rect">
            <a:avLst/>
          </a:prstGeom>
        </p:spPr>
      </p:pic>
      <p:sp>
        <p:nvSpPr>
          <p:cNvPr id="20" name="TextBox 19">
            <a:extLst>
              <a:ext uri="{FF2B5EF4-FFF2-40B4-BE49-F238E27FC236}">
                <a16:creationId xmlns:a16="http://schemas.microsoft.com/office/drawing/2014/main" id="{4BCA9084-BCE7-EC47-98B8-4489E5AD0963}"/>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#26</a:t>
            </a:r>
          </a:p>
        </p:txBody>
      </p:sp>
    </p:spTree>
    <p:extLst>
      <p:ext uri="{BB962C8B-B14F-4D97-AF65-F5344CB8AC3E}">
        <p14:creationId xmlns:p14="http://schemas.microsoft.com/office/powerpoint/2010/main" val="251372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0E8A-1159-994E-AC20-6D86CA094DA9}"/>
              </a:ext>
            </a:extLst>
          </p:cNvPr>
          <p:cNvSpPr>
            <a:spLocks noGrp="1"/>
          </p:cNvSpPr>
          <p:nvPr>
            <p:ph type="title"/>
          </p:nvPr>
        </p:nvSpPr>
        <p:spPr>
          <a:xfrm>
            <a:off x="574566" y="21713"/>
            <a:ext cx="11344494" cy="1143000"/>
          </a:xfrm>
        </p:spPr>
        <p:txBody>
          <a:bodyPr/>
          <a:lstStyle/>
          <a:p>
            <a:r>
              <a:rPr lang="en-US" b="1" dirty="0"/>
              <a:t>SSRI Adherence: </a:t>
            </a:r>
            <a:br>
              <a:rPr lang="en-US" b="1" dirty="0"/>
            </a:br>
            <a:r>
              <a:rPr lang="en-US" b="1" dirty="0"/>
              <a:t>From SSRI (N=22,778) to Any Other Antidepressant (N=17,789)</a:t>
            </a:r>
          </a:p>
        </p:txBody>
      </p:sp>
      <p:sp>
        <p:nvSpPr>
          <p:cNvPr id="6" name="AutoShape 6">
            <a:extLst>
              <a:ext uri="{FF2B5EF4-FFF2-40B4-BE49-F238E27FC236}">
                <a16:creationId xmlns:a16="http://schemas.microsoft.com/office/drawing/2014/main" id="{19885E62-EBB5-2F48-B9E3-507EBE0E2E6E}"/>
              </a:ext>
            </a:extLst>
          </p:cNvPr>
          <p:cNvSpPr>
            <a:spLocks noChangeAspect="1" noChangeArrowheads="1"/>
          </p:cNvSpPr>
          <p:nvPr/>
        </p:nvSpPr>
        <p:spPr bwMode="auto">
          <a:xfrm>
            <a:off x="5942013" y="402191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close up of a building&#10;&#10;Description automatically generated">
            <a:extLst>
              <a:ext uri="{FF2B5EF4-FFF2-40B4-BE49-F238E27FC236}">
                <a16:creationId xmlns:a16="http://schemas.microsoft.com/office/drawing/2014/main" id="{BE94E8EC-862E-3E47-A391-AC57025BEE28}"/>
              </a:ext>
            </a:extLst>
          </p:cNvPr>
          <p:cNvPicPr>
            <a:picLocks noChangeAspect="1"/>
          </p:cNvPicPr>
          <p:nvPr/>
        </p:nvPicPr>
        <p:blipFill rotWithShape="1">
          <a:blip r:embed="rId3"/>
          <a:srcRect t="17087" r="4765" b="3186"/>
          <a:stretch/>
        </p:blipFill>
        <p:spPr>
          <a:xfrm>
            <a:off x="275814" y="2378292"/>
            <a:ext cx="11637195" cy="3896852"/>
          </a:xfrm>
          <a:prstGeom prst="rect">
            <a:avLst/>
          </a:prstGeom>
        </p:spPr>
      </p:pic>
      <p:sp>
        <p:nvSpPr>
          <p:cNvPr id="12" name="Rectangle 11">
            <a:extLst>
              <a:ext uri="{FF2B5EF4-FFF2-40B4-BE49-F238E27FC236}">
                <a16:creationId xmlns:a16="http://schemas.microsoft.com/office/drawing/2014/main" id="{7E1EA86A-F60C-594E-BE95-5B1DB8E683EC}"/>
              </a:ext>
            </a:extLst>
          </p:cNvPr>
          <p:cNvSpPr/>
          <p:nvPr/>
        </p:nvSpPr>
        <p:spPr>
          <a:xfrm>
            <a:off x="8998794" y="1561122"/>
            <a:ext cx="3052439" cy="307777"/>
          </a:xfrm>
          <a:prstGeom prst="rect">
            <a:avLst/>
          </a:prstGeom>
        </p:spPr>
        <p:txBody>
          <a:bodyPr wrap="none">
            <a:spAutoFit/>
          </a:bodyPr>
          <a:lstStyle/>
          <a:p>
            <a:r>
              <a:rPr lang="en-US" dirty="0"/>
              <a:t>Endpoint: Binary Switch Status (0/1)</a:t>
            </a:r>
          </a:p>
        </p:txBody>
      </p:sp>
      <p:sp>
        <p:nvSpPr>
          <p:cNvPr id="3" name="Rectangle 2">
            <a:extLst>
              <a:ext uri="{FF2B5EF4-FFF2-40B4-BE49-F238E27FC236}">
                <a16:creationId xmlns:a16="http://schemas.microsoft.com/office/drawing/2014/main" id="{6C712F33-3450-2349-8F2E-38122E2116EC}"/>
              </a:ext>
            </a:extLst>
          </p:cNvPr>
          <p:cNvSpPr/>
          <p:nvPr/>
        </p:nvSpPr>
        <p:spPr>
          <a:xfrm>
            <a:off x="3289914" y="1237869"/>
            <a:ext cx="5913798" cy="369332"/>
          </a:xfrm>
          <a:prstGeom prst="rect">
            <a:avLst/>
          </a:prstGeom>
        </p:spPr>
        <p:txBody>
          <a:bodyPr wrap="none">
            <a:spAutoFit/>
          </a:bodyPr>
          <a:lstStyle/>
          <a:p>
            <a:r>
              <a:rPr lang="en-US" sz="1800" b="1" i="1" dirty="0">
                <a:latin typeface="Calibri" panose="020F0502020204030204" pitchFamily="34" charset="0"/>
                <a:cs typeface="Calibri" panose="020F0502020204030204" pitchFamily="34" charset="0"/>
              </a:rPr>
              <a:t>Not everyone sticks to SSRI as their effective antidepressant</a:t>
            </a:r>
            <a:endParaRPr lang="en-US" sz="1800" i="1" dirty="0"/>
          </a:p>
        </p:txBody>
      </p:sp>
      <p:grpSp>
        <p:nvGrpSpPr>
          <p:cNvPr id="7" name="Group 6">
            <a:extLst>
              <a:ext uri="{FF2B5EF4-FFF2-40B4-BE49-F238E27FC236}">
                <a16:creationId xmlns:a16="http://schemas.microsoft.com/office/drawing/2014/main" id="{A142D5FC-0510-0F49-B486-C30E954D6908}"/>
              </a:ext>
            </a:extLst>
          </p:cNvPr>
          <p:cNvGrpSpPr/>
          <p:nvPr/>
        </p:nvGrpSpPr>
        <p:grpSpPr>
          <a:xfrm>
            <a:off x="5126079" y="1680158"/>
            <a:ext cx="2426434" cy="1169551"/>
            <a:chOff x="5126079" y="1680158"/>
            <a:chExt cx="2426434" cy="1169551"/>
          </a:xfrm>
        </p:grpSpPr>
        <p:sp>
          <p:nvSpPr>
            <p:cNvPr id="13" name="TextBox 12">
              <a:extLst>
                <a:ext uri="{FF2B5EF4-FFF2-40B4-BE49-F238E27FC236}">
                  <a16:creationId xmlns:a16="http://schemas.microsoft.com/office/drawing/2014/main" id="{E3A9C2AB-D256-6F46-8305-030AC9688D68}"/>
                </a:ext>
              </a:extLst>
            </p:cNvPr>
            <p:cNvSpPr txBox="1"/>
            <p:nvPr/>
          </p:nvSpPr>
          <p:spPr>
            <a:xfrm>
              <a:off x="5825758" y="1680158"/>
              <a:ext cx="1726755" cy="1169551"/>
            </a:xfrm>
            <a:prstGeom prst="rect">
              <a:avLst/>
            </a:prstGeom>
            <a:noFill/>
          </p:spPr>
          <p:txBody>
            <a:bodyPr wrap="none" rtlCol="0">
              <a:spAutoFit/>
            </a:bodyPr>
            <a:lstStyle/>
            <a:p>
              <a:pPr algn="ctr"/>
              <a:r>
                <a:rPr lang="en-US" dirty="0">
                  <a:hlinkClick r:id="rId4"/>
                </a:rPr>
                <a:t>HLA-DQB1</a:t>
              </a:r>
              <a:endParaRPr lang="en-US" dirty="0"/>
            </a:p>
            <a:p>
              <a:pPr algn="ctr"/>
              <a:r>
                <a:rPr lang="en-US" dirty="0"/>
                <a:t>chr6:32658495:C:A</a:t>
              </a:r>
            </a:p>
            <a:p>
              <a:pPr algn="ctr"/>
              <a:r>
                <a:rPr lang="en-US" dirty="0"/>
                <a:t>AF</a:t>
              </a:r>
              <a:r>
                <a:rPr lang="en-US" baseline="-25000" dirty="0"/>
                <a:t>FIN</a:t>
              </a:r>
              <a:r>
                <a:rPr lang="en-US" dirty="0"/>
                <a:t> = 0.2567</a:t>
              </a:r>
            </a:p>
            <a:p>
              <a:pPr algn="ctr"/>
              <a:r>
                <a:rPr lang="en-US" dirty="0"/>
                <a:t>AF</a:t>
              </a:r>
              <a:r>
                <a:rPr lang="en-US" baseline="-25000" dirty="0"/>
                <a:t>NFE</a:t>
              </a:r>
              <a:r>
                <a:rPr lang="en-US" dirty="0"/>
                <a:t> = 0.2717</a:t>
              </a:r>
            </a:p>
            <a:p>
              <a:pPr algn="ctr"/>
              <a:r>
                <a:rPr lang="en-US" dirty="0"/>
                <a:t>β = -0.106</a:t>
              </a:r>
            </a:p>
          </p:txBody>
        </p:sp>
        <p:cxnSp>
          <p:nvCxnSpPr>
            <p:cNvPr id="15" name="Straight Connector 14">
              <a:extLst>
                <a:ext uri="{FF2B5EF4-FFF2-40B4-BE49-F238E27FC236}">
                  <a16:creationId xmlns:a16="http://schemas.microsoft.com/office/drawing/2014/main" id="{4D309C6B-3299-D94B-9E10-EB12BBDCBC14}"/>
                </a:ext>
              </a:extLst>
            </p:cNvPr>
            <p:cNvCxnSpPr>
              <a:cxnSpLocks/>
            </p:cNvCxnSpPr>
            <p:nvPr/>
          </p:nvCxnSpPr>
          <p:spPr>
            <a:xfrm flipV="1">
              <a:off x="5126079" y="2378292"/>
              <a:ext cx="696847" cy="388704"/>
            </a:xfrm>
            <a:prstGeom prst="line">
              <a:avLst/>
            </a:prstGeom>
            <a:ln>
              <a:solidFill>
                <a:srgbClr val="00577D"/>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1DDB82D4-CB95-1948-8E2A-346F64066B14}"/>
              </a:ext>
            </a:extLst>
          </p:cNvPr>
          <p:cNvSpPr txBox="1"/>
          <p:nvPr/>
        </p:nvSpPr>
        <p:spPr>
          <a:xfrm>
            <a:off x="9995360" y="1862847"/>
            <a:ext cx="2177198" cy="954107"/>
          </a:xfrm>
          <a:prstGeom prst="rect">
            <a:avLst/>
          </a:prstGeom>
          <a:noFill/>
        </p:spPr>
        <p:txBody>
          <a:bodyPr wrap="none" rtlCol="0">
            <a:spAutoFit/>
          </a:bodyPr>
          <a:lstStyle/>
          <a:p>
            <a:pPr algn="r"/>
            <a:r>
              <a:rPr lang="en-US" dirty="0"/>
              <a:t>MDD to Antidepressants </a:t>
            </a:r>
          </a:p>
          <a:p>
            <a:pPr algn="r"/>
            <a:r>
              <a:rPr lang="en-US" i="1" dirty="0" err="1"/>
              <a:t>r</a:t>
            </a:r>
            <a:r>
              <a:rPr lang="en-US" i="1" baseline="-25000" dirty="0" err="1"/>
              <a:t>g</a:t>
            </a:r>
            <a:r>
              <a:rPr lang="en-US" i="1" dirty="0"/>
              <a:t> = </a:t>
            </a:r>
            <a:r>
              <a:rPr lang="en-US" dirty="0"/>
              <a:t>0.997</a:t>
            </a:r>
          </a:p>
          <a:p>
            <a:pPr algn="r"/>
            <a:r>
              <a:rPr lang="en-US" dirty="0"/>
              <a:t>MDD to SSRI Adherence</a:t>
            </a:r>
          </a:p>
          <a:p>
            <a:pPr algn="r"/>
            <a:r>
              <a:rPr lang="en-US" dirty="0"/>
              <a:t> </a:t>
            </a:r>
            <a:r>
              <a:rPr lang="en-US" i="1" dirty="0" err="1"/>
              <a:t>r</a:t>
            </a:r>
            <a:r>
              <a:rPr lang="en-US" i="1" baseline="-25000" dirty="0" err="1"/>
              <a:t>g</a:t>
            </a:r>
            <a:r>
              <a:rPr lang="en-US" i="1" dirty="0"/>
              <a:t> </a:t>
            </a:r>
            <a:r>
              <a:rPr lang="en-US" dirty="0"/>
              <a:t>= 0.431</a:t>
            </a:r>
          </a:p>
        </p:txBody>
      </p:sp>
      <p:sp>
        <p:nvSpPr>
          <p:cNvPr id="11" name="TextBox 10">
            <a:extLst>
              <a:ext uri="{FF2B5EF4-FFF2-40B4-BE49-F238E27FC236}">
                <a16:creationId xmlns:a16="http://schemas.microsoft.com/office/drawing/2014/main" id="{9E74F8D1-4D59-A846-B870-38D51E3F9AF4}"/>
              </a:ext>
            </a:extLst>
          </p:cNvPr>
          <p:cNvSpPr txBox="1"/>
          <p:nvPr/>
        </p:nvSpPr>
        <p:spPr>
          <a:xfrm>
            <a:off x="0" y="6211669"/>
            <a:ext cx="5763116" cy="646331"/>
          </a:xfrm>
          <a:prstGeom prst="rect">
            <a:avLst/>
          </a:prstGeom>
          <a:noFill/>
        </p:spPr>
        <p:txBody>
          <a:bodyPr wrap="none" rtlCol="0">
            <a:spAutoFit/>
          </a:bodyPr>
          <a:lstStyle/>
          <a:p>
            <a:r>
              <a:rPr lang="en-US" sz="1200" i="1" dirty="0"/>
              <a:t>Note</a:t>
            </a:r>
            <a:r>
              <a:rPr lang="en-US" sz="1200" dirty="0"/>
              <a:t>:</a:t>
            </a:r>
          </a:p>
          <a:p>
            <a:r>
              <a:rPr lang="en-US" sz="1200" dirty="0"/>
              <a:t>AF – </a:t>
            </a:r>
            <a:r>
              <a:rPr lang="en-US" sz="1200" dirty="0" err="1"/>
              <a:t>gnomAD</a:t>
            </a:r>
            <a:r>
              <a:rPr lang="en-US" sz="1200" dirty="0"/>
              <a:t> allele frequencies in Finns (FIN) and Non-Finnish Europeans (NFE)</a:t>
            </a:r>
          </a:p>
          <a:p>
            <a:r>
              <a:rPr lang="en-US" sz="1200" dirty="0" err="1"/>
              <a:t>r</a:t>
            </a:r>
            <a:r>
              <a:rPr lang="en-US" sz="1200" baseline="-25000" dirty="0" err="1"/>
              <a:t>g</a:t>
            </a:r>
            <a:r>
              <a:rPr lang="en-US" sz="1200" dirty="0"/>
              <a:t> – genetic correlation</a:t>
            </a:r>
          </a:p>
        </p:txBody>
      </p:sp>
      <p:sp>
        <p:nvSpPr>
          <p:cNvPr id="14" name="TextBox 13">
            <a:extLst>
              <a:ext uri="{FF2B5EF4-FFF2-40B4-BE49-F238E27FC236}">
                <a16:creationId xmlns:a16="http://schemas.microsoft.com/office/drawing/2014/main" id="{DC23FC83-E9C1-0B47-A48B-2EA336693BC5}"/>
              </a:ext>
            </a:extLst>
          </p:cNvPr>
          <p:cNvSpPr txBox="1"/>
          <p:nvPr/>
        </p:nvSpPr>
        <p:spPr>
          <a:xfrm>
            <a:off x="11209990" y="0"/>
            <a:ext cx="931666" cy="307777"/>
          </a:xfrm>
          <a:prstGeom prst="rect">
            <a:avLst/>
          </a:prstGeom>
          <a:noFill/>
        </p:spPr>
        <p:txBody>
          <a:bodyPr wrap="none" rtlCol="0">
            <a:spAutoFit/>
          </a:bodyPr>
          <a:lstStyle/>
          <a:p>
            <a:pPr algn="r"/>
            <a:r>
              <a:rPr lang="en-US" i="1" dirty="0">
                <a:solidFill>
                  <a:schemeClr val="bg1"/>
                </a:solidFill>
              </a:rPr>
              <a:t>Slide #27</a:t>
            </a:r>
          </a:p>
        </p:txBody>
      </p:sp>
    </p:spTree>
    <p:extLst>
      <p:ext uri="{BB962C8B-B14F-4D97-AF65-F5344CB8AC3E}">
        <p14:creationId xmlns:p14="http://schemas.microsoft.com/office/powerpoint/2010/main" val="1603691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60" name="Title 1">
            <a:extLst>
              <a:ext uri="{FF2B5EF4-FFF2-40B4-BE49-F238E27FC236}">
                <a16:creationId xmlns:a16="http://schemas.microsoft.com/office/drawing/2014/main" id="{12DADADA-84CE-4AA6-A4A3-220B662FC032}"/>
              </a:ext>
            </a:extLst>
          </p:cNvPr>
          <p:cNvSpPr>
            <a:spLocks noGrp="1"/>
          </p:cNvSpPr>
          <p:nvPr>
            <p:ph type="title"/>
          </p:nvPr>
        </p:nvSpPr>
        <p:spPr/>
        <p:txBody>
          <a:bodyPr/>
          <a:lstStyle/>
          <a:p>
            <a:r>
              <a:rPr lang="fi-FI" altLang="fi-FI" sz="4000" b="1" dirty="0" err="1"/>
              <a:t>Why</a:t>
            </a:r>
            <a:r>
              <a:rPr lang="fi-FI" altLang="fi-FI" sz="4000" b="1" dirty="0"/>
              <a:t> Finland?</a:t>
            </a:r>
          </a:p>
        </p:txBody>
      </p:sp>
      <p:sp>
        <p:nvSpPr>
          <p:cNvPr id="78850" name="Content Placeholder 2">
            <a:extLst>
              <a:ext uri="{FF2B5EF4-FFF2-40B4-BE49-F238E27FC236}">
                <a16:creationId xmlns:a16="http://schemas.microsoft.com/office/drawing/2014/main" id="{9D65D3E8-A9D4-4E1D-920C-9767A169A172}"/>
              </a:ext>
            </a:extLst>
          </p:cNvPr>
          <p:cNvSpPr>
            <a:spLocks noGrp="1"/>
          </p:cNvSpPr>
          <p:nvPr>
            <p:ph type="body" idx="1"/>
          </p:nvPr>
        </p:nvSpPr>
        <p:spPr>
          <a:xfrm>
            <a:off x="8232219" y="3538510"/>
            <a:ext cx="4369249" cy="4350204"/>
          </a:xfrm>
        </p:spPr>
        <p:txBody>
          <a:bodyPr/>
          <a:lstStyle/>
          <a:p>
            <a:pPr marL="457063" lvl="1" indent="0">
              <a:lnSpc>
                <a:spcPct val="150000"/>
              </a:lnSpc>
              <a:buNone/>
            </a:pPr>
            <a:r>
              <a:rPr lang="en-US" altLang="fi-FI" sz="1400">
                <a:latin typeface="Avenir Next"/>
                <a:ea typeface="Avenir Next"/>
                <a:cs typeface="Avenir Next"/>
              </a:rPr>
              <a:t>Countries with Biobanks</a:t>
            </a:r>
          </a:p>
          <a:p>
            <a:pPr marL="457063" lvl="1" indent="0">
              <a:lnSpc>
                <a:spcPct val="150000"/>
              </a:lnSpc>
              <a:buNone/>
            </a:pPr>
            <a:r>
              <a:rPr lang="en-US" altLang="fi-FI" sz="1400">
                <a:latin typeface="Avenir Next"/>
                <a:ea typeface="Avenir Next"/>
                <a:cs typeface="Avenir Next"/>
              </a:rPr>
              <a:t>Universal Healthcare</a:t>
            </a:r>
          </a:p>
          <a:p>
            <a:pPr marL="457063" lvl="1" indent="0">
              <a:lnSpc>
                <a:spcPct val="150000"/>
              </a:lnSpc>
              <a:buNone/>
            </a:pPr>
            <a:r>
              <a:rPr lang="en-US" altLang="fi-FI" sz="1400">
                <a:latin typeface="Avenir Next"/>
                <a:ea typeface="Avenir Next"/>
                <a:cs typeface="Avenir Next"/>
              </a:rPr>
              <a:t>Unique personal identity code</a:t>
            </a:r>
          </a:p>
          <a:p>
            <a:pPr marL="457063" lvl="1" indent="0">
              <a:lnSpc>
                <a:spcPct val="150000"/>
              </a:lnSpc>
              <a:buNone/>
            </a:pPr>
            <a:r>
              <a:rPr lang="en-US" altLang="fi-FI" sz="1400">
                <a:latin typeface="Avenir Next"/>
                <a:ea typeface="Avenir Next"/>
                <a:cs typeface="Avenir Next"/>
              </a:rPr>
              <a:t>Isolated population</a:t>
            </a:r>
          </a:p>
          <a:p>
            <a:pPr marL="457063" lvl="1" indent="0">
              <a:lnSpc>
                <a:spcPct val="150000"/>
              </a:lnSpc>
              <a:buNone/>
            </a:pPr>
            <a:r>
              <a:rPr lang="en-US" altLang="fi-FI" sz="1400">
                <a:latin typeface="Avenir Next"/>
                <a:ea typeface="Avenir Next"/>
                <a:cs typeface="Avenir Next"/>
              </a:rPr>
              <a:t>Recalling made easy </a:t>
            </a:r>
          </a:p>
          <a:p>
            <a:pPr marL="457063" lvl="1" indent="0">
              <a:lnSpc>
                <a:spcPct val="150000"/>
              </a:lnSpc>
              <a:buNone/>
            </a:pPr>
            <a:r>
              <a:rPr lang="en-US" altLang="fi-FI" sz="1200">
                <a:latin typeface="Avenir Next"/>
                <a:ea typeface="Avenir Next"/>
                <a:cs typeface="Avenir Next"/>
              </a:rPr>
              <a:t>(biobank act + social security number)</a:t>
            </a:r>
          </a:p>
        </p:txBody>
      </p:sp>
      <p:sp>
        <p:nvSpPr>
          <p:cNvPr id="15" name="Rectangle 14">
            <a:extLst>
              <a:ext uri="{FF2B5EF4-FFF2-40B4-BE49-F238E27FC236}">
                <a16:creationId xmlns:a16="http://schemas.microsoft.com/office/drawing/2014/main" id="{C9E7ACFA-A81D-4C9C-99B8-AAB5D13B5C4D}"/>
              </a:ext>
            </a:extLst>
          </p:cNvPr>
          <p:cNvSpPr/>
          <p:nvPr/>
        </p:nvSpPr>
        <p:spPr>
          <a:xfrm>
            <a:off x="8373468" y="3616276"/>
            <a:ext cx="261870" cy="261870"/>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6" name="Rectangle 15">
            <a:extLst>
              <a:ext uri="{FF2B5EF4-FFF2-40B4-BE49-F238E27FC236}">
                <a16:creationId xmlns:a16="http://schemas.microsoft.com/office/drawing/2014/main" id="{6C84B0BD-F441-4D73-AB53-C75A0E00343C}"/>
              </a:ext>
            </a:extLst>
          </p:cNvPr>
          <p:cNvSpPr/>
          <p:nvPr/>
        </p:nvSpPr>
        <p:spPr>
          <a:xfrm>
            <a:off x="8373468" y="3992416"/>
            <a:ext cx="261870" cy="260282"/>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7" name="Rectangle 16">
            <a:extLst>
              <a:ext uri="{FF2B5EF4-FFF2-40B4-BE49-F238E27FC236}">
                <a16:creationId xmlns:a16="http://schemas.microsoft.com/office/drawing/2014/main" id="{A663FB5A-302B-4305-B9F3-236BB7A8D597}"/>
              </a:ext>
            </a:extLst>
          </p:cNvPr>
          <p:cNvSpPr/>
          <p:nvPr/>
        </p:nvSpPr>
        <p:spPr>
          <a:xfrm>
            <a:off x="8373468" y="4366969"/>
            <a:ext cx="261870" cy="261869"/>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8" name="Rectangle 17">
            <a:extLst>
              <a:ext uri="{FF2B5EF4-FFF2-40B4-BE49-F238E27FC236}">
                <a16:creationId xmlns:a16="http://schemas.microsoft.com/office/drawing/2014/main" id="{5D9DED62-E832-436E-8FA0-AD93D8463C31}"/>
              </a:ext>
            </a:extLst>
          </p:cNvPr>
          <p:cNvSpPr/>
          <p:nvPr/>
        </p:nvSpPr>
        <p:spPr>
          <a:xfrm>
            <a:off x="8373468" y="4751044"/>
            <a:ext cx="261870" cy="288850"/>
          </a:xfrm>
          <a:prstGeom prst="rect">
            <a:avLst/>
          </a:prstGeom>
          <a:no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9" name="Rectangle 18">
            <a:extLst>
              <a:ext uri="{FF2B5EF4-FFF2-40B4-BE49-F238E27FC236}">
                <a16:creationId xmlns:a16="http://schemas.microsoft.com/office/drawing/2014/main" id="{FBE8F87E-9390-4CBC-B5F9-EF4AF45914B2}"/>
              </a:ext>
            </a:extLst>
          </p:cNvPr>
          <p:cNvSpPr/>
          <p:nvPr/>
        </p:nvSpPr>
        <p:spPr>
          <a:xfrm>
            <a:off x="8373468" y="5128771"/>
            <a:ext cx="261870" cy="287262"/>
          </a:xfrm>
          <a:prstGeom prst="rect">
            <a:avLst/>
          </a:prstGeom>
          <a:no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20" name="Content Placeholder 2">
            <a:extLst>
              <a:ext uri="{FF2B5EF4-FFF2-40B4-BE49-F238E27FC236}">
                <a16:creationId xmlns:a16="http://schemas.microsoft.com/office/drawing/2014/main" id="{1BFDD274-34E0-4F60-BA7E-F401860051AF}"/>
              </a:ext>
            </a:extLst>
          </p:cNvPr>
          <p:cNvSpPr txBox="1">
            <a:spLocks/>
          </p:cNvSpPr>
          <p:nvPr/>
        </p:nvSpPr>
        <p:spPr>
          <a:xfrm>
            <a:off x="7910040" y="3552793"/>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sp>
        <p:nvSpPr>
          <p:cNvPr id="21" name="Content Placeholder 2">
            <a:extLst>
              <a:ext uri="{FF2B5EF4-FFF2-40B4-BE49-F238E27FC236}">
                <a16:creationId xmlns:a16="http://schemas.microsoft.com/office/drawing/2014/main" id="{64EA78B7-CA56-4432-817A-AEFF51BF7732}"/>
              </a:ext>
            </a:extLst>
          </p:cNvPr>
          <p:cNvSpPr txBox="1">
            <a:spLocks/>
          </p:cNvSpPr>
          <p:nvPr/>
        </p:nvSpPr>
        <p:spPr>
          <a:xfrm>
            <a:off x="7910040" y="3924171"/>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sp>
        <p:nvSpPr>
          <p:cNvPr id="22" name="Content Placeholder 2">
            <a:extLst>
              <a:ext uri="{FF2B5EF4-FFF2-40B4-BE49-F238E27FC236}">
                <a16:creationId xmlns:a16="http://schemas.microsoft.com/office/drawing/2014/main" id="{6E9CF46F-6306-40F5-B41D-25DE79D5DD01}"/>
              </a:ext>
            </a:extLst>
          </p:cNvPr>
          <p:cNvSpPr txBox="1">
            <a:spLocks/>
          </p:cNvSpPr>
          <p:nvPr/>
        </p:nvSpPr>
        <p:spPr>
          <a:xfrm>
            <a:off x="7910040" y="4324117"/>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pic>
        <p:nvPicPr>
          <p:cNvPr id="78859" name="Picture 33">
            <a:extLst>
              <a:ext uri="{FF2B5EF4-FFF2-40B4-BE49-F238E27FC236}">
                <a16:creationId xmlns:a16="http://schemas.microsoft.com/office/drawing/2014/main" id="{ECD53C08-672A-4AF7-8A97-5A64631B182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1789540"/>
            <a:ext cx="8241740" cy="467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F486FF4D-2218-2442-9F00-335BE3173716}"/>
              </a:ext>
            </a:extLst>
          </p:cNvPr>
          <p:cNvPicPr>
            <a:picLocks noChangeAspect="1"/>
          </p:cNvPicPr>
          <p:nvPr/>
        </p:nvPicPr>
        <p:blipFill>
          <a:blip r:embed="rId4"/>
          <a:stretch>
            <a:fillRect/>
          </a:stretch>
        </p:blipFill>
        <p:spPr>
          <a:xfrm>
            <a:off x="10791825" y="1234618"/>
            <a:ext cx="1397000" cy="1587500"/>
          </a:xfrm>
          <a:prstGeom prst="rect">
            <a:avLst/>
          </a:prstGeom>
        </p:spPr>
      </p:pic>
      <p:sp>
        <p:nvSpPr>
          <p:cNvPr id="14" name="TextBox 13">
            <a:extLst>
              <a:ext uri="{FF2B5EF4-FFF2-40B4-BE49-F238E27FC236}">
                <a16:creationId xmlns:a16="http://schemas.microsoft.com/office/drawing/2014/main" id="{ED6F5A53-9230-5446-B42D-0D61C49C7E42}"/>
              </a:ext>
            </a:extLst>
          </p:cNvPr>
          <p:cNvSpPr txBox="1"/>
          <p:nvPr/>
        </p:nvSpPr>
        <p:spPr>
          <a:xfrm>
            <a:off x="11309377" y="0"/>
            <a:ext cx="832279" cy="307777"/>
          </a:xfrm>
          <a:prstGeom prst="rect">
            <a:avLst/>
          </a:prstGeom>
          <a:noFill/>
        </p:spPr>
        <p:txBody>
          <a:bodyPr wrap="none" rtlCol="0">
            <a:spAutoFit/>
          </a:bodyPr>
          <a:lstStyle/>
          <a:p>
            <a:pPr algn="r"/>
            <a:r>
              <a:rPr lang="en-US" i="1" dirty="0">
                <a:solidFill>
                  <a:schemeClr val="bg1"/>
                </a:solidFill>
              </a:rPr>
              <a:t>Slide #4</a:t>
            </a:r>
          </a:p>
        </p:txBody>
      </p:sp>
    </p:spTree>
    <p:extLst>
      <p:ext uri="{BB962C8B-B14F-4D97-AF65-F5344CB8AC3E}">
        <p14:creationId xmlns:p14="http://schemas.microsoft.com/office/powerpoint/2010/main" val="2754710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2">
            <a:extLst>
              <a:ext uri="{FF2B5EF4-FFF2-40B4-BE49-F238E27FC236}">
                <a16:creationId xmlns:a16="http://schemas.microsoft.com/office/drawing/2014/main" id="{08D6A731-3E2E-4125-8344-E2F34A670B2A}"/>
              </a:ext>
            </a:extLst>
          </p:cNvPr>
          <p:cNvSpPr txBox="1">
            <a:spLocks/>
          </p:cNvSpPr>
          <p:nvPr/>
        </p:nvSpPr>
        <p:spPr bwMode="auto">
          <a:xfrm>
            <a:off x="8232219" y="3538510"/>
            <a:ext cx="4369249" cy="4350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7013" indent="-227013">
              <a:lnSpc>
                <a:spcPct val="90000"/>
              </a:lnSpc>
              <a:spcBef>
                <a:spcPts val="1000"/>
              </a:spcBef>
              <a:buFont typeface="Arial" panose="020B0604020202020204" pitchFamily="34" charset="0"/>
              <a:buChar char="•"/>
              <a:defRPr sz="2800">
                <a:solidFill>
                  <a:srgbClr val="3400D3"/>
                </a:solidFill>
                <a:latin typeface="Arial" panose="020B0604020202020204" pitchFamily="34" charset="0"/>
                <a:cs typeface="Arial" panose="020B0604020202020204" pitchFamily="34" charset="0"/>
              </a:defRPr>
            </a:lvl1pPr>
            <a:lvl2pPr marL="457200">
              <a:lnSpc>
                <a:spcPct val="90000"/>
              </a:lnSpc>
              <a:spcBef>
                <a:spcPts val="500"/>
              </a:spcBef>
              <a:buFont typeface="Arial" panose="020B0604020202020204" pitchFamily="34" charset="0"/>
              <a:buChar char="•"/>
              <a:defRPr sz="2400">
                <a:solidFill>
                  <a:srgbClr val="3400D3"/>
                </a:solidFill>
                <a:latin typeface="Arial" panose="020B0604020202020204" pitchFamily="34" charset="0"/>
                <a:cs typeface="Arial" panose="020B0604020202020204" pitchFamily="34" charset="0"/>
              </a:defRPr>
            </a:lvl2pPr>
            <a:lvl3pPr marL="1141413" indent="-227013">
              <a:lnSpc>
                <a:spcPct val="90000"/>
              </a:lnSpc>
              <a:spcBef>
                <a:spcPts val="500"/>
              </a:spcBef>
              <a:buFont typeface="Arial" panose="020B0604020202020204" pitchFamily="34" charset="0"/>
              <a:buChar char="•"/>
              <a:defRPr sz="2000">
                <a:solidFill>
                  <a:srgbClr val="3400D3"/>
                </a:solidFill>
                <a:latin typeface="Arial" panose="020B0604020202020204" pitchFamily="34" charset="0"/>
                <a:cs typeface="Arial" panose="020B0604020202020204" pitchFamily="34" charset="0"/>
              </a:defRPr>
            </a:lvl3pPr>
            <a:lvl4pPr marL="1598613" indent="-227013">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4pPr>
            <a:lvl5pPr marL="2055813" indent="-227013">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5pPr>
            <a:lvl6pPr marL="25130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6pPr>
            <a:lvl7pPr marL="29702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7pPr>
            <a:lvl8pPr marL="34274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8pPr>
            <a:lvl9pPr marL="38846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9pPr>
          </a:lstStyle>
          <a:p>
            <a:pPr lvl="1">
              <a:lnSpc>
                <a:spcPct val="150000"/>
              </a:lnSpc>
              <a:buNone/>
            </a:pPr>
            <a:r>
              <a:rPr lang="en-US" altLang="fi-FI" sz="1400">
                <a:latin typeface="Avenir Next"/>
                <a:ea typeface="Avenir Next"/>
                <a:cs typeface="Avenir Next"/>
              </a:rPr>
              <a:t>Countries with Biobanks</a:t>
            </a:r>
          </a:p>
          <a:p>
            <a:pPr lvl="1">
              <a:lnSpc>
                <a:spcPct val="150000"/>
              </a:lnSpc>
              <a:buNone/>
            </a:pPr>
            <a:r>
              <a:rPr lang="en-US" altLang="fi-FI" sz="1400">
                <a:latin typeface="Avenir Next"/>
                <a:ea typeface="Avenir Next"/>
                <a:cs typeface="Avenir Next"/>
              </a:rPr>
              <a:t>Universal Healthcare</a:t>
            </a:r>
          </a:p>
          <a:p>
            <a:pPr lvl="1">
              <a:lnSpc>
                <a:spcPct val="150000"/>
              </a:lnSpc>
              <a:buNone/>
            </a:pPr>
            <a:r>
              <a:rPr lang="en-US" altLang="fi-FI" sz="1400">
                <a:latin typeface="Avenir Next"/>
                <a:ea typeface="Avenir Next"/>
                <a:cs typeface="Avenir Next"/>
              </a:rPr>
              <a:t>Unique personal identity code</a:t>
            </a:r>
          </a:p>
          <a:p>
            <a:pPr lvl="1">
              <a:lnSpc>
                <a:spcPct val="150000"/>
              </a:lnSpc>
              <a:buNone/>
            </a:pPr>
            <a:r>
              <a:rPr lang="en-US" altLang="fi-FI" sz="1400">
                <a:latin typeface="Avenir Next"/>
                <a:ea typeface="Avenir Next"/>
                <a:cs typeface="Avenir Next"/>
              </a:rPr>
              <a:t>Isolated population</a:t>
            </a:r>
          </a:p>
          <a:p>
            <a:pPr lvl="1">
              <a:lnSpc>
                <a:spcPct val="150000"/>
              </a:lnSpc>
              <a:buNone/>
            </a:pPr>
            <a:r>
              <a:rPr lang="en-US" altLang="fi-FI" sz="1400">
                <a:latin typeface="Avenir Next"/>
                <a:ea typeface="Avenir Next"/>
                <a:cs typeface="Avenir Next"/>
              </a:rPr>
              <a:t>Recalling made easy </a:t>
            </a:r>
          </a:p>
          <a:p>
            <a:pPr lvl="1">
              <a:lnSpc>
                <a:spcPct val="150000"/>
              </a:lnSpc>
              <a:buNone/>
            </a:pPr>
            <a:r>
              <a:rPr lang="en-US" altLang="fi-FI" sz="1200">
                <a:latin typeface="Avenir Next"/>
                <a:ea typeface="Avenir Next"/>
                <a:cs typeface="Avenir Next"/>
              </a:rPr>
              <a:t>(biobank act + social security number)</a:t>
            </a:r>
          </a:p>
        </p:txBody>
      </p:sp>
      <p:sp>
        <p:nvSpPr>
          <p:cNvPr id="16" name="Rectangle 15">
            <a:extLst>
              <a:ext uri="{FF2B5EF4-FFF2-40B4-BE49-F238E27FC236}">
                <a16:creationId xmlns:a16="http://schemas.microsoft.com/office/drawing/2014/main" id="{3FC5FD7B-F8C3-4B20-8BBA-AD2627F9106D}"/>
              </a:ext>
            </a:extLst>
          </p:cNvPr>
          <p:cNvSpPr/>
          <p:nvPr/>
        </p:nvSpPr>
        <p:spPr>
          <a:xfrm>
            <a:off x="8373468" y="3616276"/>
            <a:ext cx="261870" cy="261870"/>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7" name="Rectangle 16">
            <a:extLst>
              <a:ext uri="{FF2B5EF4-FFF2-40B4-BE49-F238E27FC236}">
                <a16:creationId xmlns:a16="http://schemas.microsoft.com/office/drawing/2014/main" id="{C8532DE1-1CCA-476B-BF3B-762D4949F3F9}"/>
              </a:ext>
            </a:extLst>
          </p:cNvPr>
          <p:cNvSpPr/>
          <p:nvPr/>
        </p:nvSpPr>
        <p:spPr>
          <a:xfrm>
            <a:off x="8373468" y="3992416"/>
            <a:ext cx="261870" cy="260282"/>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8" name="Rectangle 17">
            <a:extLst>
              <a:ext uri="{FF2B5EF4-FFF2-40B4-BE49-F238E27FC236}">
                <a16:creationId xmlns:a16="http://schemas.microsoft.com/office/drawing/2014/main" id="{0404B7B3-7B78-4DB7-AD45-213C4465FE61}"/>
              </a:ext>
            </a:extLst>
          </p:cNvPr>
          <p:cNvSpPr/>
          <p:nvPr/>
        </p:nvSpPr>
        <p:spPr>
          <a:xfrm>
            <a:off x="8373468" y="4366969"/>
            <a:ext cx="261870" cy="261869"/>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9" name="Rectangle 18">
            <a:extLst>
              <a:ext uri="{FF2B5EF4-FFF2-40B4-BE49-F238E27FC236}">
                <a16:creationId xmlns:a16="http://schemas.microsoft.com/office/drawing/2014/main" id="{F9925B51-0BD9-43A9-A1FE-DBC894EBAA31}"/>
              </a:ext>
            </a:extLst>
          </p:cNvPr>
          <p:cNvSpPr/>
          <p:nvPr/>
        </p:nvSpPr>
        <p:spPr>
          <a:xfrm>
            <a:off x="8373468" y="4751044"/>
            <a:ext cx="261870" cy="288850"/>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20" name="Rectangle 19">
            <a:extLst>
              <a:ext uri="{FF2B5EF4-FFF2-40B4-BE49-F238E27FC236}">
                <a16:creationId xmlns:a16="http://schemas.microsoft.com/office/drawing/2014/main" id="{EB6D0AEF-7076-4703-B3F8-830A8B9F2DE8}"/>
              </a:ext>
            </a:extLst>
          </p:cNvPr>
          <p:cNvSpPr/>
          <p:nvPr/>
        </p:nvSpPr>
        <p:spPr>
          <a:xfrm>
            <a:off x="8373468" y="5128771"/>
            <a:ext cx="261870" cy="287262"/>
          </a:xfrm>
          <a:prstGeom prst="rect">
            <a:avLst/>
          </a:prstGeom>
          <a:no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21" name="Content Placeholder 2">
            <a:extLst>
              <a:ext uri="{FF2B5EF4-FFF2-40B4-BE49-F238E27FC236}">
                <a16:creationId xmlns:a16="http://schemas.microsoft.com/office/drawing/2014/main" id="{775CE6AB-3405-46D5-AD23-3402911992E8}"/>
              </a:ext>
            </a:extLst>
          </p:cNvPr>
          <p:cNvSpPr txBox="1">
            <a:spLocks/>
          </p:cNvSpPr>
          <p:nvPr/>
        </p:nvSpPr>
        <p:spPr>
          <a:xfrm>
            <a:off x="7910040" y="3552793"/>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sp>
        <p:nvSpPr>
          <p:cNvPr id="22" name="Content Placeholder 2">
            <a:extLst>
              <a:ext uri="{FF2B5EF4-FFF2-40B4-BE49-F238E27FC236}">
                <a16:creationId xmlns:a16="http://schemas.microsoft.com/office/drawing/2014/main" id="{6CB789CF-CF4C-4994-98AD-3CB472AE5EBA}"/>
              </a:ext>
            </a:extLst>
          </p:cNvPr>
          <p:cNvSpPr txBox="1">
            <a:spLocks/>
          </p:cNvSpPr>
          <p:nvPr/>
        </p:nvSpPr>
        <p:spPr>
          <a:xfrm>
            <a:off x="7910040" y="3924171"/>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sp>
        <p:nvSpPr>
          <p:cNvPr id="23" name="Content Placeholder 2">
            <a:extLst>
              <a:ext uri="{FF2B5EF4-FFF2-40B4-BE49-F238E27FC236}">
                <a16:creationId xmlns:a16="http://schemas.microsoft.com/office/drawing/2014/main" id="{8F07DCA2-DB2A-4774-8CCD-344D81F07EC7}"/>
              </a:ext>
            </a:extLst>
          </p:cNvPr>
          <p:cNvSpPr txBox="1">
            <a:spLocks/>
          </p:cNvSpPr>
          <p:nvPr/>
        </p:nvSpPr>
        <p:spPr>
          <a:xfrm>
            <a:off x="7910040" y="4324117"/>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sp>
        <p:nvSpPr>
          <p:cNvPr id="24" name="Content Placeholder 2">
            <a:extLst>
              <a:ext uri="{FF2B5EF4-FFF2-40B4-BE49-F238E27FC236}">
                <a16:creationId xmlns:a16="http://schemas.microsoft.com/office/drawing/2014/main" id="{E65B8488-BAD9-42C3-93D8-5D5766057DAB}"/>
              </a:ext>
            </a:extLst>
          </p:cNvPr>
          <p:cNvSpPr txBox="1">
            <a:spLocks/>
          </p:cNvSpPr>
          <p:nvPr/>
        </p:nvSpPr>
        <p:spPr>
          <a:xfrm>
            <a:off x="7910040" y="4717715"/>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pic>
        <p:nvPicPr>
          <p:cNvPr id="80908" name="Picture 37">
            <a:extLst>
              <a:ext uri="{FF2B5EF4-FFF2-40B4-BE49-F238E27FC236}">
                <a16:creationId xmlns:a16="http://schemas.microsoft.com/office/drawing/2014/main" id="{8A80B53B-8567-4627-B156-C6C09E7780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1789540"/>
            <a:ext cx="8241740" cy="467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9" name="Title 1">
            <a:extLst>
              <a:ext uri="{FF2B5EF4-FFF2-40B4-BE49-F238E27FC236}">
                <a16:creationId xmlns:a16="http://schemas.microsoft.com/office/drawing/2014/main" id="{0E955034-CECE-41F5-9B8A-5D2637F643C9}"/>
              </a:ext>
            </a:extLst>
          </p:cNvPr>
          <p:cNvSpPr>
            <a:spLocks noGrp="1"/>
          </p:cNvSpPr>
          <p:nvPr>
            <p:ph type="title"/>
          </p:nvPr>
        </p:nvSpPr>
        <p:spPr/>
        <p:txBody>
          <a:bodyPr/>
          <a:lstStyle/>
          <a:p>
            <a:r>
              <a:rPr lang="fi-FI" altLang="fi-FI" sz="4000" b="1" dirty="0" err="1"/>
              <a:t>Why</a:t>
            </a:r>
            <a:r>
              <a:rPr lang="fi-FI" altLang="fi-FI" sz="4000" b="1" dirty="0"/>
              <a:t> Finland?</a:t>
            </a:r>
          </a:p>
        </p:txBody>
      </p:sp>
      <p:pic>
        <p:nvPicPr>
          <p:cNvPr id="14" name="Picture 13">
            <a:extLst>
              <a:ext uri="{FF2B5EF4-FFF2-40B4-BE49-F238E27FC236}">
                <a16:creationId xmlns:a16="http://schemas.microsoft.com/office/drawing/2014/main" id="{7037892E-CEE3-2F4B-AFB9-F130A2FB5E80}"/>
              </a:ext>
            </a:extLst>
          </p:cNvPr>
          <p:cNvPicPr>
            <a:picLocks noChangeAspect="1"/>
          </p:cNvPicPr>
          <p:nvPr/>
        </p:nvPicPr>
        <p:blipFill>
          <a:blip r:embed="rId4"/>
          <a:stretch>
            <a:fillRect/>
          </a:stretch>
        </p:blipFill>
        <p:spPr>
          <a:xfrm>
            <a:off x="10791825" y="1234618"/>
            <a:ext cx="1397000" cy="1587500"/>
          </a:xfrm>
          <a:prstGeom prst="rect">
            <a:avLst/>
          </a:prstGeom>
        </p:spPr>
      </p:pic>
      <p:sp>
        <p:nvSpPr>
          <p:cNvPr id="15" name="TextBox 14">
            <a:extLst>
              <a:ext uri="{FF2B5EF4-FFF2-40B4-BE49-F238E27FC236}">
                <a16:creationId xmlns:a16="http://schemas.microsoft.com/office/drawing/2014/main" id="{DA260B2E-6C4A-3840-84FE-339E54A5F0AD}"/>
              </a:ext>
            </a:extLst>
          </p:cNvPr>
          <p:cNvSpPr txBox="1"/>
          <p:nvPr/>
        </p:nvSpPr>
        <p:spPr>
          <a:xfrm>
            <a:off x="11309377" y="0"/>
            <a:ext cx="832279" cy="307777"/>
          </a:xfrm>
          <a:prstGeom prst="rect">
            <a:avLst/>
          </a:prstGeom>
          <a:noFill/>
        </p:spPr>
        <p:txBody>
          <a:bodyPr wrap="none" rtlCol="0">
            <a:spAutoFit/>
          </a:bodyPr>
          <a:lstStyle/>
          <a:p>
            <a:pPr algn="r"/>
            <a:r>
              <a:rPr lang="en-US" i="1" dirty="0">
                <a:solidFill>
                  <a:schemeClr val="bg1"/>
                </a:solidFill>
              </a:rPr>
              <a:t>Slide #5</a:t>
            </a:r>
          </a:p>
        </p:txBody>
      </p:sp>
    </p:spTree>
    <p:extLst>
      <p:ext uri="{BB962C8B-B14F-4D97-AF65-F5344CB8AC3E}">
        <p14:creationId xmlns:p14="http://schemas.microsoft.com/office/powerpoint/2010/main" val="2447585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8" name="Title 1">
            <a:extLst>
              <a:ext uri="{FF2B5EF4-FFF2-40B4-BE49-F238E27FC236}">
                <a16:creationId xmlns:a16="http://schemas.microsoft.com/office/drawing/2014/main" id="{C0EB1AEA-37AA-4522-939D-DE1674A0B5D6}"/>
              </a:ext>
            </a:extLst>
          </p:cNvPr>
          <p:cNvSpPr>
            <a:spLocks noGrp="1"/>
          </p:cNvSpPr>
          <p:nvPr>
            <p:ph type="title"/>
          </p:nvPr>
        </p:nvSpPr>
        <p:spPr/>
        <p:txBody>
          <a:bodyPr/>
          <a:lstStyle/>
          <a:p>
            <a:r>
              <a:rPr lang="fi-FI" altLang="fi-FI" sz="4000" b="1" dirty="0" err="1"/>
              <a:t>Why</a:t>
            </a:r>
            <a:r>
              <a:rPr lang="fi-FI" altLang="fi-FI" sz="4000" b="1" dirty="0"/>
              <a:t> Finland?</a:t>
            </a:r>
          </a:p>
        </p:txBody>
      </p:sp>
      <p:sp>
        <p:nvSpPr>
          <p:cNvPr id="82946" name="Content Placeholder 2">
            <a:extLst>
              <a:ext uri="{FF2B5EF4-FFF2-40B4-BE49-F238E27FC236}">
                <a16:creationId xmlns:a16="http://schemas.microsoft.com/office/drawing/2014/main" id="{6DA03484-A762-4D67-A753-43C489DAC118}"/>
              </a:ext>
            </a:extLst>
          </p:cNvPr>
          <p:cNvSpPr>
            <a:spLocks noGrp="1"/>
          </p:cNvSpPr>
          <p:nvPr>
            <p:ph type="body" idx="1"/>
          </p:nvPr>
        </p:nvSpPr>
        <p:spPr>
          <a:xfrm>
            <a:off x="8232219" y="3538510"/>
            <a:ext cx="4369249" cy="4350204"/>
          </a:xfrm>
        </p:spPr>
        <p:txBody>
          <a:bodyPr/>
          <a:lstStyle/>
          <a:p>
            <a:pPr marL="457063" lvl="1" indent="0">
              <a:lnSpc>
                <a:spcPct val="150000"/>
              </a:lnSpc>
              <a:buNone/>
            </a:pPr>
            <a:r>
              <a:rPr lang="en-US" altLang="fi-FI" sz="1400">
                <a:latin typeface="Avenir Next"/>
                <a:ea typeface="Avenir Next"/>
                <a:cs typeface="Avenir Next"/>
              </a:rPr>
              <a:t>Countries with Biobanks</a:t>
            </a:r>
          </a:p>
          <a:p>
            <a:pPr marL="457063" lvl="1" indent="0">
              <a:lnSpc>
                <a:spcPct val="150000"/>
              </a:lnSpc>
              <a:buNone/>
            </a:pPr>
            <a:r>
              <a:rPr lang="en-US" altLang="fi-FI" sz="1400">
                <a:latin typeface="Avenir Next"/>
                <a:ea typeface="Avenir Next"/>
                <a:cs typeface="Avenir Next"/>
              </a:rPr>
              <a:t>Universal Healthcare</a:t>
            </a:r>
          </a:p>
          <a:p>
            <a:pPr marL="457063" lvl="1" indent="0">
              <a:lnSpc>
                <a:spcPct val="150000"/>
              </a:lnSpc>
              <a:buNone/>
            </a:pPr>
            <a:r>
              <a:rPr lang="en-US" altLang="fi-FI" sz="1400">
                <a:latin typeface="Avenir Next"/>
                <a:ea typeface="Avenir Next"/>
                <a:cs typeface="Avenir Next"/>
              </a:rPr>
              <a:t>Unique personal identity code</a:t>
            </a:r>
          </a:p>
          <a:p>
            <a:pPr marL="457063" lvl="1" indent="0">
              <a:lnSpc>
                <a:spcPct val="150000"/>
              </a:lnSpc>
              <a:buNone/>
            </a:pPr>
            <a:r>
              <a:rPr lang="en-US" altLang="fi-FI" sz="1400">
                <a:latin typeface="Avenir Next"/>
                <a:ea typeface="Avenir Next"/>
                <a:cs typeface="Avenir Next"/>
              </a:rPr>
              <a:t>Isolated population</a:t>
            </a:r>
          </a:p>
          <a:p>
            <a:pPr marL="457063" lvl="1" indent="0">
              <a:lnSpc>
                <a:spcPct val="150000"/>
              </a:lnSpc>
              <a:buNone/>
            </a:pPr>
            <a:r>
              <a:rPr lang="en-US" altLang="fi-FI" sz="1400">
                <a:latin typeface="Avenir Next"/>
                <a:ea typeface="Avenir Next"/>
                <a:cs typeface="Avenir Next"/>
              </a:rPr>
              <a:t>Recalling made easy </a:t>
            </a:r>
          </a:p>
          <a:p>
            <a:pPr marL="457063" lvl="1" indent="0">
              <a:lnSpc>
                <a:spcPct val="150000"/>
              </a:lnSpc>
              <a:buNone/>
            </a:pPr>
            <a:r>
              <a:rPr lang="en-US" altLang="fi-FI" sz="1200">
                <a:latin typeface="Avenir Next"/>
                <a:ea typeface="Avenir Next"/>
                <a:cs typeface="Avenir Next"/>
              </a:rPr>
              <a:t>(biobank act + social security number)</a:t>
            </a:r>
          </a:p>
        </p:txBody>
      </p:sp>
      <p:sp>
        <p:nvSpPr>
          <p:cNvPr id="17" name="Rectangle 16">
            <a:extLst>
              <a:ext uri="{FF2B5EF4-FFF2-40B4-BE49-F238E27FC236}">
                <a16:creationId xmlns:a16="http://schemas.microsoft.com/office/drawing/2014/main" id="{CD7C10B6-3E0C-40D0-ADCC-2C62C01DC696}"/>
              </a:ext>
            </a:extLst>
          </p:cNvPr>
          <p:cNvSpPr/>
          <p:nvPr/>
        </p:nvSpPr>
        <p:spPr>
          <a:xfrm>
            <a:off x="8373468" y="3616276"/>
            <a:ext cx="261870" cy="261870"/>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8" name="Rectangle 17">
            <a:extLst>
              <a:ext uri="{FF2B5EF4-FFF2-40B4-BE49-F238E27FC236}">
                <a16:creationId xmlns:a16="http://schemas.microsoft.com/office/drawing/2014/main" id="{55A33181-29A8-4574-8120-0C886DC9A45D}"/>
              </a:ext>
            </a:extLst>
          </p:cNvPr>
          <p:cNvSpPr/>
          <p:nvPr/>
        </p:nvSpPr>
        <p:spPr>
          <a:xfrm>
            <a:off x="8373468" y="3992416"/>
            <a:ext cx="261870" cy="260282"/>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19" name="Rectangle 18">
            <a:extLst>
              <a:ext uri="{FF2B5EF4-FFF2-40B4-BE49-F238E27FC236}">
                <a16:creationId xmlns:a16="http://schemas.microsoft.com/office/drawing/2014/main" id="{0CA17037-B8C9-41AB-B617-1E2E18231EC8}"/>
              </a:ext>
            </a:extLst>
          </p:cNvPr>
          <p:cNvSpPr/>
          <p:nvPr/>
        </p:nvSpPr>
        <p:spPr>
          <a:xfrm>
            <a:off x="8373468" y="4366969"/>
            <a:ext cx="261870" cy="261869"/>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20" name="Rectangle 19">
            <a:extLst>
              <a:ext uri="{FF2B5EF4-FFF2-40B4-BE49-F238E27FC236}">
                <a16:creationId xmlns:a16="http://schemas.microsoft.com/office/drawing/2014/main" id="{B4796C63-20FF-480E-B79A-07648F8B701D}"/>
              </a:ext>
            </a:extLst>
          </p:cNvPr>
          <p:cNvSpPr/>
          <p:nvPr/>
        </p:nvSpPr>
        <p:spPr>
          <a:xfrm>
            <a:off x="8373468" y="4751044"/>
            <a:ext cx="261870" cy="288850"/>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21" name="Rectangle 20">
            <a:extLst>
              <a:ext uri="{FF2B5EF4-FFF2-40B4-BE49-F238E27FC236}">
                <a16:creationId xmlns:a16="http://schemas.microsoft.com/office/drawing/2014/main" id="{F73F4B81-46C5-42C7-8657-5D2AC6ED911A}"/>
              </a:ext>
            </a:extLst>
          </p:cNvPr>
          <p:cNvSpPr/>
          <p:nvPr/>
        </p:nvSpPr>
        <p:spPr>
          <a:xfrm>
            <a:off x="8373468" y="5128771"/>
            <a:ext cx="261870" cy="287262"/>
          </a:xfrm>
          <a:prstGeom prst="rect">
            <a:avLst/>
          </a:prstGeom>
          <a:solidFill>
            <a:srgbClr val="243D96"/>
          </a:solidFill>
          <a:ln>
            <a:solidFill>
              <a:srgbClr val="243D9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i-FI">
              <a:solidFill>
                <a:prstClr val="white"/>
              </a:solidFill>
            </a:endParaRPr>
          </a:p>
        </p:txBody>
      </p:sp>
      <p:sp>
        <p:nvSpPr>
          <p:cNvPr id="22" name="Content Placeholder 2">
            <a:extLst>
              <a:ext uri="{FF2B5EF4-FFF2-40B4-BE49-F238E27FC236}">
                <a16:creationId xmlns:a16="http://schemas.microsoft.com/office/drawing/2014/main" id="{B61CC539-DE3F-41F7-92A0-756F21A07D89}"/>
              </a:ext>
            </a:extLst>
          </p:cNvPr>
          <p:cNvSpPr txBox="1">
            <a:spLocks/>
          </p:cNvSpPr>
          <p:nvPr/>
        </p:nvSpPr>
        <p:spPr>
          <a:xfrm>
            <a:off x="7910040" y="3552793"/>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sp>
        <p:nvSpPr>
          <p:cNvPr id="23" name="Content Placeholder 2">
            <a:extLst>
              <a:ext uri="{FF2B5EF4-FFF2-40B4-BE49-F238E27FC236}">
                <a16:creationId xmlns:a16="http://schemas.microsoft.com/office/drawing/2014/main" id="{EC8D8BBE-AA0E-4D24-BC4D-8EA8BD51A4F9}"/>
              </a:ext>
            </a:extLst>
          </p:cNvPr>
          <p:cNvSpPr txBox="1">
            <a:spLocks/>
          </p:cNvSpPr>
          <p:nvPr/>
        </p:nvSpPr>
        <p:spPr>
          <a:xfrm>
            <a:off x="7910040" y="3924171"/>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sp>
        <p:nvSpPr>
          <p:cNvPr id="24" name="Content Placeholder 2">
            <a:extLst>
              <a:ext uri="{FF2B5EF4-FFF2-40B4-BE49-F238E27FC236}">
                <a16:creationId xmlns:a16="http://schemas.microsoft.com/office/drawing/2014/main" id="{F9627D73-4B8F-4D1B-9B50-D50FD556C960}"/>
              </a:ext>
            </a:extLst>
          </p:cNvPr>
          <p:cNvSpPr txBox="1">
            <a:spLocks/>
          </p:cNvSpPr>
          <p:nvPr/>
        </p:nvSpPr>
        <p:spPr>
          <a:xfrm>
            <a:off x="7910040" y="4324117"/>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sp>
        <p:nvSpPr>
          <p:cNvPr id="25" name="Content Placeholder 2">
            <a:extLst>
              <a:ext uri="{FF2B5EF4-FFF2-40B4-BE49-F238E27FC236}">
                <a16:creationId xmlns:a16="http://schemas.microsoft.com/office/drawing/2014/main" id="{7594715C-D585-4837-B405-32F43958C471}"/>
              </a:ext>
            </a:extLst>
          </p:cNvPr>
          <p:cNvSpPr txBox="1">
            <a:spLocks/>
          </p:cNvSpPr>
          <p:nvPr/>
        </p:nvSpPr>
        <p:spPr>
          <a:xfrm>
            <a:off x="7910040" y="4717715"/>
            <a:ext cx="796717" cy="411056"/>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sp>
        <p:nvSpPr>
          <p:cNvPr id="26" name="Content Placeholder 2">
            <a:extLst>
              <a:ext uri="{FF2B5EF4-FFF2-40B4-BE49-F238E27FC236}">
                <a16:creationId xmlns:a16="http://schemas.microsoft.com/office/drawing/2014/main" id="{2DF27DFF-4249-4D39-B828-FF3BC647CE9A}"/>
              </a:ext>
            </a:extLst>
          </p:cNvPr>
          <p:cNvSpPr txBox="1">
            <a:spLocks/>
          </p:cNvSpPr>
          <p:nvPr/>
        </p:nvSpPr>
        <p:spPr>
          <a:xfrm>
            <a:off x="7910040" y="5097028"/>
            <a:ext cx="796717" cy="411055"/>
          </a:xfrm>
          <a:prstGeom prst="rect">
            <a:avLst/>
          </a:prstGeom>
        </p:spPr>
        <p:txBody>
          <a:bodyPr>
            <a:normAutofit/>
          </a:bodyPr>
          <a:lstStyle>
            <a:lvl1pPr marL="228600" indent="-228600" algn="l" defTabSz="914400" rtl="0" eaLnBrk="1" latinLnBrk="0" hangingPunct="1">
              <a:lnSpc>
                <a:spcPct val="90000"/>
              </a:lnSpc>
              <a:spcBef>
                <a:spcPts val="1000"/>
              </a:spcBef>
              <a:buClr>
                <a:srgbClr val="243D96"/>
              </a:buClr>
              <a:buFont typeface="Arial"/>
              <a:buChar char="•"/>
              <a:defRPr sz="2800" b="0" i="0" kern="1200">
                <a:solidFill>
                  <a:srgbClr val="243D96"/>
                </a:solidFill>
                <a:latin typeface="Trebuchet MS" charset="0"/>
                <a:ea typeface="Trebuchet MS" charset="0"/>
                <a:cs typeface="Trebuchet MS" charset="0"/>
              </a:defRPr>
            </a:lvl1pPr>
            <a:lvl2pPr marL="685800" indent="-228600" algn="l" defTabSz="914400" rtl="0" eaLnBrk="1" latinLnBrk="0" hangingPunct="1">
              <a:lnSpc>
                <a:spcPct val="90000"/>
              </a:lnSpc>
              <a:spcBef>
                <a:spcPts val="500"/>
              </a:spcBef>
              <a:buClr>
                <a:srgbClr val="243D96"/>
              </a:buClr>
              <a:buFont typeface="Arial"/>
              <a:buChar char="•"/>
              <a:defRPr sz="2400" b="0" i="0" kern="1200">
                <a:solidFill>
                  <a:srgbClr val="243D96"/>
                </a:solidFill>
                <a:latin typeface="Trebuchet MS" charset="0"/>
                <a:ea typeface="Trebuchet MS" charset="0"/>
                <a:cs typeface="Trebuchet MS" charset="0"/>
              </a:defRPr>
            </a:lvl2pPr>
            <a:lvl3pPr marL="1143000" indent="-228600" algn="l" defTabSz="914400" rtl="0" eaLnBrk="1" latinLnBrk="0" hangingPunct="1">
              <a:lnSpc>
                <a:spcPct val="90000"/>
              </a:lnSpc>
              <a:spcBef>
                <a:spcPts val="500"/>
              </a:spcBef>
              <a:buClr>
                <a:srgbClr val="243D96"/>
              </a:buClr>
              <a:buFont typeface="Arial"/>
              <a:buChar char="•"/>
              <a:defRPr sz="2000" b="0" i="0" kern="1200">
                <a:solidFill>
                  <a:srgbClr val="243D96"/>
                </a:solidFill>
                <a:latin typeface="Trebuchet MS" charset="0"/>
                <a:ea typeface="Trebuchet MS" charset="0"/>
                <a:cs typeface="Trebuchet MS" charset="0"/>
              </a:defRPr>
            </a:lvl3pPr>
            <a:lvl4pPr marL="16002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4pPr>
            <a:lvl5pPr marL="2057400" indent="-228600" algn="l" defTabSz="914400" rtl="0" eaLnBrk="1" latinLnBrk="0" hangingPunct="1">
              <a:lnSpc>
                <a:spcPct val="90000"/>
              </a:lnSpc>
              <a:spcBef>
                <a:spcPts val="500"/>
              </a:spcBef>
              <a:buClr>
                <a:srgbClr val="243D96"/>
              </a:buClr>
              <a:buFont typeface="Arial"/>
              <a:buChar char="•"/>
              <a:defRPr sz="1800" b="0" i="0" kern="1200">
                <a:solidFill>
                  <a:srgbClr val="243D96"/>
                </a:solidFill>
                <a:latin typeface="Trebuchet MS" charset="0"/>
                <a:ea typeface="Trebuchet MS" charset="0"/>
                <a:cs typeface="Trebuchet MS"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063" lvl="1" indent="0">
              <a:lnSpc>
                <a:spcPct val="150000"/>
              </a:lnSpc>
              <a:buNone/>
              <a:defRPr/>
            </a:pPr>
            <a:r>
              <a:rPr lang="en-US" sz="1400" b="1" dirty="0">
                <a:solidFill>
                  <a:prstClr val="white"/>
                </a:solidFill>
                <a:latin typeface="Avenir Next" charset="0"/>
                <a:ea typeface="Avenir Next" charset="0"/>
                <a:cs typeface="Avenir Next" charset="0"/>
              </a:rPr>
              <a:t>X</a:t>
            </a:r>
            <a:endParaRPr lang="en-US" sz="1000" b="1" dirty="0">
              <a:solidFill>
                <a:prstClr val="white"/>
              </a:solidFill>
              <a:latin typeface="Avenir Next" charset="0"/>
              <a:ea typeface="Avenir Next" charset="0"/>
              <a:cs typeface="Avenir Next" charset="0"/>
            </a:endParaRPr>
          </a:p>
        </p:txBody>
      </p:sp>
      <p:pic>
        <p:nvPicPr>
          <p:cNvPr id="82957" name="Picture 26">
            <a:extLst>
              <a:ext uri="{FF2B5EF4-FFF2-40B4-BE49-F238E27FC236}">
                <a16:creationId xmlns:a16="http://schemas.microsoft.com/office/drawing/2014/main" id="{08DAF3DA-647C-4353-A991-D361A4CC73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 y="1789540"/>
            <a:ext cx="8241740" cy="467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ABBE67AE-352B-4F4E-95D0-329B9CE6394E}"/>
              </a:ext>
            </a:extLst>
          </p:cNvPr>
          <p:cNvPicPr>
            <a:picLocks noChangeAspect="1"/>
          </p:cNvPicPr>
          <p:nvPr/>
        </p:nvPicPr>
        <p:blipFill>
          <a:blip r:embed="rId4"/>
          <a:stretch>
            <a:fillRect/>
          </a:stretch>
        </p:blipFill>
        <p:spPr>
          <a:xfrm>
            <a:off x="10791825" y="1234618"/>
            <a:ext cx="1397000" cy="1587500"/>
          </a:xfrm>
          <a:prstGeom prst="rect">
            <a:avLst/>
          </a:prstGeom>
        </p:spPr>
      </p:pic>
      <p:sp>
        <p:nvSpPr>
          <p:cNvPr id="16" name="TextBox 15">
            <a:extLst>
              <a:ext uri="{FF2B5EF4-FFF2-40B4-BE49-F238E27FC236}">
                <a16:creationId xmlns:a16="http://schemas.microsoft.com/office/drawing/2014/main" id="{392892A9-FBF6-744A-9870-D66B6961738E}"/>
              </a:ext>
            </a:extLst>
          </p:cNvPr>
          <p:cNvSpPr txBox="1"/>
          <p:nvPr/>
        </p:nvSpPr>
        <p:spPr>
          <a:xfrm>
            <a:off x="11309377" y="0"/>
            <a:ext cx="832279" cy="307777"/>
          </a:xfrm>
          <a:prstGeom prst="rect">
            <a:avLst/>
          </a:prstGeom>
          <a:noFill/>
        </p:spPr>
        <p:txBody>
          <a:bodyPr wrap="none" rtlCol="0">
            <a:spAutoFit/>
          </a:bodyPr>
          <a:lstStyle/>
          <a:p>
            <a:pPr algn="r"/>
            <a:r>
              <a:rPr lang="en-US" i="1" dirty="0">
                <a:solidFill>
                  <a:schemeClr val="bg1"/>
                </a:solidFill>
              </a:rPr>
              <a:t>Slide #6</a:t>
            </a:r>
          </a:p>
        </p:txBody>
      </p:sp>
    </p:spTree>
    <p:extLst>
      <p:ext uri="{BB962C8B-B14F-4D97-AF65-F5344CB8AC3E}">
        <p14:creationId xmlns:p14="http://schemas.microsoft.com/office/powerpoint/2010/main" val="3834785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3">
            <a:extLst>
              <a:ext uri="{FF2B5EF4-FFF2-40B4-BE49-F238E27FC236}">
                <a16:creationId xmlns:a16="http://schemas.microsoft.com/office/drawing/2014/main" id="{2614B0F7-6CEE-4778-A3FB-95DF2AF8BDA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05065" y="2259656"/>
            <a:ext cx="1172856" cy="988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4">
            <a:extLst>
              <a:ext uri="{FF2B5EF4-FFF2-40B4-BE49-F238E27FC236}">
                <a16:creationId xmlns:a16="http://schemas.microsoft.com/office/drawing/2014/main" id="{4764DB97-5531-4B3C-B275-E5FA971F454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0032" y="2159670"/>
            <a:ext cx="1382353" cy="1120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20" name="Group 14">
            <a:extLst>
              <a:ext uri="{FF2B5EF4-FFF2-40B4-BE49-F238E27FC236}">
                <a16:creationId xmlns:a16="http://schemas.microsoft.com/office/drawing/2014/main" id="{3CF86E27-75CD-4C11-9F40-86A3A9947CDA}"/>
              </a:ext>
            </a:extLst>
          </p:cNvPr>
          <p:cNvGrpSpPr>
            <a:grpSpLocks/>
          </p:cNvGrpSpPr>
          <p:nvPr/>
        </p:nvGrpSpPr>
        <p:grpSpPr bwMode="auto">
          <a:xfrm>
            <a:off x="2608523" y="1623234"/>
            <a:ext cx="1223644" cy="2398087"/>
            <a:chOff x="804058" y="1066800"/>
            <a:chExt cx="1285295" cy="2360971"/>
          </a:xfrm>
        </p:grpSpPr>
        <p:pic>
          <p:nvPicPr>
            <p:cNvPr id="86032" name="Picture 5">
              <a:extLst>
                <a:ext uri="{FF2B5EF4-FFF2-40B4-BE49-F238E27FC236}">
                  <a16:creationId xmlns:a16="http://schemas.microsoft.com/office/drawing/2014/main" id="{244FF99F-AE0D-4C0A-AB21-9BA38E8E9DC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4058" y="1066800"/>
              <a:ext cx="1285295" cy="2360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33" name="Picture 2">
              <a:extLst>
                <a:ext uri="{FF2B5EF4-FFF2-40B4-BE49-F238E27FC236}">
                  <a16:creationId xmlns:a16="http://schemas.microsoft.com/office/drawing/2014/main" id="{9BA57CD2-6721-4FAE-8DFE-3E77EB5EBBB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61621" y="2606928"/>
              <a:ext cx="607358" cy="407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7109" name="Title 2">
            <a:extLst>
              <a:ext uri="{FF2B5EF4-FFF2-40B4-BE49-F238E27FC236}">
                <a16:creationId xmlns:a16="http://schemas.microsoft.com/office/drawing/2014/main" id="{04FD128F-AFB9-4C77-9219-4F669129B7DB}"/>
              </a:ext>
            </a:extLst>
          </p:cNvPr>
          <p:cNvSpPr txBox="1">
            <a:spLocks/>
          </p:cNvSpPr>
          <p:nvPr/>
        </p:nvSpPr>
        <p:spPr bwMode="auto">
          <a:xfrm>
            <a:off x="2057804" y="5037056"/>
            <a:ext cx="8227457" cy="86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r>
              <a:rPr lang="fi-FI" altLang="fi-FI" sz="3599" b="1" dirty="0">
                <a:solidFill>
                  <a:schemeClr val="accent1"/>
                </a:solidFill>
              </a:rPr>
              <a:t>INNOVATIVE STUDY DESIGNS</a:t>
            </a:r>
          </a:p>
        </p:txBody>
      </p:sp>
      <p:sp>
        <p:nvSpPr>
          <p:cNvPr id="86022" name="Title 2">
            <a:extLst>
              <a:ext uri="{FF2B5EF4-FFF2-40B4-BE49-F238E27FC236}">
                <a16:creationId xmlns:a16="http://schemas.microsoft.com/office/drawing/2014/main" id="{2AAD7B43-F803-40E7-8F99-78B1277A3AF0}"/>
              </a:ext>
            </a:extLst>
          </p:cNvPr>
          <p:cNvSpPr txBox="1">
            <a:spLocks/>
          </p:cNvSpPr>
          <p:nvPr/>
        </p:nvSpPr>
        <p:spPr bwMode="auto">
          <a:xfrm>
            <a:off x="2559323" y="3970535"/>
            <a:ext cx="2156850" cy="1318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lnSpc>
                <a:spcPct val="90000"/>
              </a:lnSpc>
              <a:spcBef>
                <a:spcPts val="1000"/>
              </a:spcBef>
              <a:buFont typeface="Arial" panose="020B0604020202020204" pitchFamily="34" charset="0"/>
              <a:buChar char="•"/>
              <a:defRPr sz="2800">
                <a:solidFill>
                  <a:srgbClr val="3400D3"/>
                </a:solidFill>
                <a:latin typeface="Arial" panose="020B0604020202020204" pitchFamily="34" charset="0"/>
                <a:cs typeface="Arial" panose="020B0604020202020204" pitchFamily="34" charset="0"/>
              </a:defRPr>
            </a:lvl1pPr>
            <a:lvl2pPr marL="742950" indent="-285750" defTabSz="457200">
              <a:lnSpc>
                <a:spcPct val="90000"/>
              </a:lnSpc>
              <a:spcBef>
                <a:spcPts val="500"/>
              </a:spcBef>
              <a:buFont typeface="Arial" panose="020B0604020202020204" pitchFamily="34" charset="0"/>
              <a:buChar char="•"/>
              <a:defRPr sz="2400">
                <a:solidFill>
                  <a:srgbClr val="3400D3"/>
                </a:solidFill>
                <a:latin typeface="Arial" panose="020B0604020202020204" pitchFamily="34" charset="0"/>
                <a:cs typeface="Arial" panose="020B0604020202020204" pitchFamily="34" charset="0"/>
              </a:defRPr>
            </a:lvl2pPr>
            <a:lvl3pPr marL="1143000" indent="-228600" defTabSz="457200">
              <a:lnSpc>
                <a:spcPct val="90000"/>
              </a:lnSpc>
              <a:spcBef>
                <a:spcPts val="500"/>
              </a:spcBef>
              <a:buFont typeface="Arial" panose="020B0604020202020204" pitchFamily="34" charset="0"/>
              <a:buChar char="•"/>
              <a:defRPr sz="2000">
                <a:solidFill>
                  <a:srgbClr val="3400D3"/>
                </a:solidFill>
                <a:latin typeface="Arial" panose="020B0604020202020204" pitchFamily="34" charset="0"/>
                <a:cs typeface="Arial" panose="020B0604020202020204" pitchFamily="34" charset="0"/>
              </a:defRPr>
            </a:lvl3pPr>
            <a:lvl4pPr marL="1600200" indent="-228600" defTabSz="457200">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4pPr>
            <a:lvl5pPr marL="2057400" indent="-228600" defTabSz="457200">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FontTx/>
              <a:buNone/>
            </a:pPr>
            <a:r>
              <a:rPr lang="fi-FI" altLang="fi-FI" sz="1999" dirty="0">
                <a:solidFill>
                  <a:schemeClr val="accent1"/>
                </a:solidFill>
                <a:latin typeface="Calibri" panose="020F0502020204030204" pitchFamily="34" charset="0"/>
              </a:rPr>
              <a:t>POPULATION ISOLATE</a:t>
            </a:r>
            <a:endParaRPr lang="fi-FI" altLang="fi-FI" sz="1999" b="1" dirty="0">
              <a:solidFill>
                <a:schemeClr val="accent1"/>
              </a:solidFill>
              <a:latin typeface="Calibri" panose="020F0502020204030204" pitchFamily="34" charset="0"/>
            </a:endParaRPr>
          </a:p>
        </p:txBody>
      </p:sp>
      <p:sp>
        <p:nvSpPr>
          <p:cNvPr id="86023" name="Title 2">
            <a:extLst>
              <a:ext uri="{FF2B5EF4-FFF2-40B4-BE49-F238E27FC236}">
                <a16:creationId xmlns:a16="http://schemas.microsoft.com/office/drawing/2014/main" id="{158847B6-8889-4064-8B17-96ED10CD68A1}"/>
              </a:ext>
            </a:extLst>
          </p:cNvPr>
          <p:cNvSpPr txBox="1">
            <a:spLocks/>
          </p:cNvSpPr>
          <p:nvPr/>
        </p:nvSpPr>
        <p:spPr bwMode="auto">
          <a:xfrm>
            <a:off x="4025791" y="3987993"/>
            <a:ext cx="2156850" cy="132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lnSpc>
                <a:spcPct val="90000"/>
              </a:lnSpc>
              <a:spcBef>
                <a:spcPts val="1000"/>
              </a:spcBef>
              <a:buFont typeface="Arial" panose="020B0604020202020204" pitchFamily="34" charset="0"/>
              <a:buChar char="•"/>
              <a:defRPr sz="2800">
                <a:solidFill>
                  <a:srgbClr val="3400D3"/>
                </a:solidFill>
                <a:latin typeface="Arial" panose="020B0604020202020204" pitchFamily="34" charset="0"/>
                <a:cs typeface="Arial" panose="020B0604020202020204" pitchFamily="34" charset="0"/>
              </a:defRPr>
            </a:lvl1pPr>
            <a:lvl2pPr marL="742950" indent="-285750" defTabSz="457200">
              <a:lnSpc>
                <a:spcPct val="90000"/>
              </a:lnSpc>
              <a:spcBef>
                <a:spcPts val="500"/>
              </a:spcBef>
              <a:buFont typeface="Arial" panose="020B0604020202020204" pitchFamily="34" charset="0"/>
              <a:buChar char="•"/>
              <a:defRPr sz="2400">
                <a:solidFill>
                  <a:srgbClr val="3400D3"/>
                </a:solidFill>
                <a:latin typeface="Arial" panose="020B0604020202020204" pitchFamily="34" charset="0"/>
                <a:cs typeface="Arial" panose="020B0604020202020204" pitchFamily="34" charset="0"/>
              </a:defRPr>
            </a:lvl2pPr>
            <a:lvl3pPr marL="1143000" indent="-228600" defTabSz="457200">
              <a:lnSpc>
                <a:spcPct val="90000"/>
              </a:lnSpc>
              <a:spcBef>
                <a:spcPts val="500"/>
              </a:spcBef>
              <a:buFont typeface="Arial" panose="020B0604020202020204" pitchFamily="34" charset="0"/>
              <a:buChar char="•"/>
              <a:defRPr sz="2000">
                <a:solidFill>
                  <a:srgbClr val="3400D3"/>
                </a:solidFill>
                <a:latin typeface="Arial" panose="020B0604020202020204" pitchFamily="34" charset="0"/>
                <a:cs typeface="Arial" panose="020B0604020202020204" pitchFamily="34" charset="0"/>
              </a:defRPr>
            </a:lvl3pPr>
            <a:lvl4pPr marL="1600200" indent="-228600" defTabSz="457200">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4pPr>
            <a:lvl5pPr marL="2057400" indent="-228600" defTabSz="457200">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FontTx/>
              <a:buNone/>
            </a:pPr>
            <a:r>
              <a:rPr lang="fi-FI" altLang="fi-FI" sz="1999">
                <a:solidFill>
                  <a:schemeClr val="accent1"/>
                </a:solidFill>
                <a:latin typeface="Calibri" panose="020F0502020204030204" pitchFamily="34" charset="0"/>
              </a:rPr>
              <a:t>HEALTH</a:t>
            </a:r>
          </a:p>
          <a:p>
            <a:pPr algn="ctr" eaLnBrk="1" hangingPunct="1">
              <a:lnSpc>
                <a:spcPct val="100000"/>
              </a:lnSpc>
              <a:spcBef>
                <a:spcPct val="0"/>
              </a:spcBef>
              <a:buFontTx/>
              <a:buNone/>
            </a:pPr>
            <a:r>
              <a:rPr lang="fi-FI" altLang="fi-FI" sz="1999">
                <a:solidFill>
                  <a:schemeClr val="accent1"/>
                </a:solidFill>
                <a:latin typeface="Calibri" panose="020F0502020204030204" pitchFamily="34" charset="0"/>
              </a:rPr>
              <a:t>REGISTERS</a:t>
            </a:r>
          </a:p>
        </p:txBody>
      </p:sp>
      <p:sp>
        <p:nvSpPr>
          <p:cNvPr id="86024" name="Title 2">
            <a:extLst>
              <a:ext uri="{FF2B5EF4-FFF2-40B4-BE49-F238E27FC236}">
                <a16:creationId xmlns:a16="http://schemas.microsoft.com/office/drawing/2014/main" id="{E1E368A1-3A72-4678-9F8A-E404372322EC}"/>
              </a:ext>
            </a:extLst>
          </p:cNvPr>
          <p:cNvSpPr txBox="1">
            <a:spLocks/>
          </p:cNvSpPr>
          <p:nvPr/>
        </p:nvSpPr>
        <p:spPr bwMode="auto">
          <a:xfrm>
            <a:off x="6266758" y="3987993"/>
            <a:ext cx="2156850" cy="132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lnSpc>
                <a:spcPct val="90000"/>
              </a:lnSpc>
              <a:spcBef>
                <a:spcPts val="1000"/>
              </a:spcBef>
              <a:buFont typeface="Arial" panose="020B0604020202020204" pitchFamily="34" charset="0"/>
              <a:buChar char="•"/>
              <a:defRPr sz="2800">
                <a:solidFill>
                  <a:srgbClr val="3400D3"/>
                </a:solidFill>
                <a:latin typeface="Arial" panose="020B0604020202020204" pitchFamily="34" charset="0"/>
                <a:cs typeface="Arial" panose="020B0604020202020204" pitchFamily="34" charset="0"/>
              </a:defRPr>
            </a:lvl1pPr>
            <a:lvl2pPr marL="742950" indent="-285750" defTabSz="457200">
              <a:lnSpc>
                <a:spcPct val="90000"/>
              </a:lnSpc>
              <a:spcBef>
                <a:spcPts val="500"/>
              </a:spcBef>
              <a:buFont typeface="Arial" panose="020B0604020202020204" pitchFamily="34" charset="0"/>
              <a:buChar char="•"/>
              <a:defRPr sz="2400">
                <a:solidFill>
                  <a:srgbClr val="3400D3"/>
                </a:solidFill>
                <a:latin typeface="Arial" panose="020B0604020202020204" pitchFamily="34" charset="0"/>
                <a:cs typeface="Arial" panose="020B0604020202020204" pitchFamily="34" charset="0"/>
              </a:defRPr>
            </a:lvl2pPr>
            <a:lvl3pPr marL="1143000" indent="-228600" defTabSz="457200">
              <a:lnSpc>
                <a:spcPct val="90000"/>
              </a:lnSpc>
              <a:spcBef>
                <a:spcPts val="500"/>
              </a:spcBef>
              <a:buFont typeface="Arial" panose="020B0604020202020204" pitchFamily="34" charset="0"/>
              <a:buChar char="•"/>
              <a:defRPr sz="2000">
                <a:solidFill>
                  <a:srgbClr val="3400D3"/>
                </a:solidFill>
                <a:latin typeface="Arial" panose="020B0604020202020204" pitchFamily="34" charset="0"/>
                <a:cs typeface="Arial" panose="020B0604020202020204" pitchFamily="34" charset="0"/>
              </a:defRPr>
            </a:lvl3pPr>
            <a:lvl4pPr marL="1600200" indent="-228600" defTabSz="457200">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4pPr>
            <a:lvl5pPr marL="2057400" indent="-228600" defTabSz="457200">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FontTx/>
              <a:buNone/>
            </a:pPr>
            <a:r>
              <a:rPr lang="fi-FI" altLang="fi-FI" sz="1999">
                <a:solidFill>
                  <a:schemeClr val="accent1"/>
                </a:solidFill>
                <a:latin typeface="Calibri" panose="020F0502020204030204" pitchFamily="34" charset="0"/>
              </a:rPr>
              <a:t>BIOBANKS</a:t>
            </a:r>
          </a:p>
        </p:txBody>
      </p:sp>
      <p:sp>
        <p:nvSpPr>
          <p:cNvPr id="86025" name="Title 2">
            <a:extLst>
              <a:ext uri="{FF2B5EF4-FFF2-40B4-BE49-F238E27FC236}">
                <a16:creationId xmlns:a16="http://schemas.microsoft.com/office/drawing/2014/main" id="{5FD3080A-3932-4C83-8F13-E99CFDD390E2}"/>
              </a:ext>
            </a:extLst>
          </p:cNvPr>
          <p:cNvSpPr txBox="1">
            <a:spLocks/>
          </p:cNvSpPr>
          <p:nvPr/>
        </p:nvSpPr>
        <p:spPr bwMode="auto">
          <a:xfrm>
            <a:off x="8155390" y="3987993"/>
            <a:ext cx="2158438" cy="1322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lnSpc>
                <a:spcPct val="90000"/>
              </a:lnSpc>
              <a:spcBef>
                <a:spcPts val="1000"/>
              </a:spcBef>
              <a:buFont typeface="Arial" panose="020B0604020202020204" pitchFamily="34" charset="0"/>
              <a:buChar char="•"/>
              <a:defRPr sz="2800">
                <a:solidFill>
                  <a:srgbClr val="3400D3"/>
                </a:solidFill>
                <a:latin typeface="Arial" panose="020B0604020202020204" pitchFamily="34" charset="0"/>
                <a:cs typeface="Arial" panose="020B0604020202020204" pitchFamily="34" charset="0"/>
              </a:defRPr>
            </a:lvl1pPr>
            <a:lvl2pPr marL="742950" indent="-285750" defTabSz="457200">
              <a:lnSpc>
                <a:spcPct val="90000"/>
              </a:lnSpc>
              <a:spcBef>
                <a:spcPts val="500"/>
              </a:spcBef>
              <a:buFont typeface="Arial" panose="020B0604020202020204" pitchFamily="34" charset="0"/>
              <a:buChar char="•"/>
              <a:defRPr sz="2400">
                <a:solidFill>
                  <a:srgbClr val="3400D3"/>
                </a:solidFill>
                <a:latin typeface="Arial" panose="020B0604020202020204" pitchFamily="34" charset="0"/>
                <a:cs typeface="Arial" panose="020B0604020202020204" pitchFamily="34" charset="0"/>
              </a:defRPr>
            </a:lvl2pPr>
            <a:lvl3pPr marL="1143000" indent="-228600" defTabSz="457200">
              <a:lnSpc>
                <a:spcPct val="90000"/>
              </a:lnSpc>
              <a:spcBef>
                <a:spcPts val="500"/>
              </a:spcBef>
              <a:buFont typeface="Arial" panose="020B0604020202020204" pitchFamily="34" charset="0"/>
              <a:buChar char="•"/>
              <a:defRPr sz="2000">
                <a:solidFill>
                  <a:srgbClr val="3400D3"/>
                </a:solidFill>
                <a:latin typeface="Arial" panose="020B0604020202020204" pitchFamily="34" charset="0"/>
                <a:cs typeface="Arial" panose="020B0604020202020204" pitchFamily="34" charset="0"/>
              </a:defRPr>
            </a:lvl3pPr>
            <a:lvl4pPr marL="1600200" indent="-228600" defTabSz="457200">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4pPr>
            <a:lvl5pPr marL="2057400" indent="-228600" defTabSz="457200">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9pPr>
          </a:lstStyle>
          <a:p>
            <a:pPr algn="ctr" eaLnBrk="1" hangingPunct="1">
              <a:lnSpc>
                <a:spcPct val="100000"/>
              </a:lnSpc>
              <a:spcBef>
                <a:spcPct val="0"/>
              </a:spcBef>
              <a:buFontTx/>
              <a:buNone/>
            </a:pPr>
            <a:r>
              <a:rPr lang="fi-FI" altLang="fi-FI" sz="1999">
                <a:solidFill>
                  <a:schemeClr val="accent1"/>
                </a:solidFill>
                <a:latin typeface="Calibri" panose="020F0502020204030204" pitchFamily="34" charset="0"/>
              </a:rPr>
              <a:t>GENOME DATA</a:t>
            </a:r>
          </a:p>
        </p:txBody>
      </p:sp>
      <p:sp>
        <p:nvSpPr>
          <p:cNvPr id="47114" name="Title 2">
            <a:extLst>
              <a:ext uri="{FF2B5EF4-FFF2-40B4-BE49-F238E27FC236}">
                <a16:creationId xmlns:a16="http://schemas.microsoft.com/office/drawing/2014/main" id="{0A2EA573-F009-4336-B921-C1CCD9A30D99}"/>
              </a:ext>
            </a:extLst>
          </p:cNvPr>
          <p:cNvSpPr txBox="1">
            <a:spLocks/>
          </p:cNvSpPr>
          <p:nvPr/>
        </p:nvSpPr>
        <p:spPr bwMode="auto">
          <a:xfrm>
            <a:off x="3730593" y="1878754"/>
            <a:ext cx="918923" cy="151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r>
              <a:rPr lang="fi-FI" altLang="fi-FI" sz="7998" b="1" dirty="0">
                <a:solidFill>
                  <a:schemeClr val="accent1"/>
                </a:solidFill>
              </a:rPr>
              <a:t>+</a:t>
            </a:r>
          </a:p>
        </p:txBody>
      </p:sp>
      <p:sp>
        <p:nvSpPr>
          <p:cNvPr id="47115" name="Title 2">
            <a:extLst>
              <a:ext uri="{FF2B5EF4-FFF2-40B4-BE49-F238E27FC236}">
                <a16:creationId xmlns:a16="http://schemas.microsoft.com/office/drawing/2014/main" id="{E7E7E8F7-589A-4270-B32D-C6708CD84667}"/>
              </a:ext>
            </a:extLst>
          </p:cNvPr>
          <p:cNvSpPr txBox="1">
            <a:spLocks/>
          </p:cNvSpPr>
          <p:nvPr/>
        </p:nvSpPr>
        <p:spPr bwMode="auto">
          <a:xfrm>
            <a:off x="5782696" y="1878754"/>
            <a:ext cx="920510" cy="151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r>
              <a:rPr lang="fi-FI" altLang="fi-FI" sz="7998" b="1" dirty="0">
                <a:solidFill>
                  <a:schemeClr val="accent1"/>
                </a:solidFill>
              </a:rPr>
              <a:t>+</a:t>
            </a:r>
          </a:p>
        </p:txBody>
      </p:sp>
      <p:sp>
        <p:nvSpPr>
          <p:cNvPr id="47116" name="Title 2">
            <a:extLst>
              <a:ext uri="{FF2B5EF4-FFF2-40B4-BE49-F238E27FC236}">
                <a16:creationId xmlns:a16="http://schemas.microsoft.com/office/drawing/2014/main" id="{C11389FF-8314-4B6D-9877-2D46FDE8F685}"/>
              </a:ext>
            </a:extLst>
          </p:cNvPr>
          <p:cNvSpPr txBox="1">
            <a:spLocks/>
          </p:cNvSpPr>
          <p:nvPr/>
        </p:nvSpPr>
        <p:spPr bwMode="auto">
          <a:xfrm>
            <a:off x="8042707" y="1878754"/>
            <a:ext cx="920510" cy="151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defRPr/>
            </a:pPr>
            <a:r>
              <a:rPr lang="fi-FI" altLang="fi-FI" sz="7998" b="1" dirty="0">
                <a:solidFill>
                  <a:schemeClr val="accent1"/>
                </a:solidFill>
              </a:rPr>
              <a:t>+</a:t>
            </a:r>
          </a:p>
        </p:txBody>
      </p:sp>
      <p:pic>
        <p:nvPicPr>
          <p:cNvPr id="86029" name="Picture 15">
            <a:extLst>
              <a:ext uri="{FF2B5EF4-FFF2-40B4-BE49-F238E27FC236}">
                <a16:creationId xmlns:a16="http://schemas.microsoft.com/office/drawing/2014/main" id="{D78C4BC4-58FB-4089-AF32-B2A81C744F5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867993" y="2164430"/>
            <a:ext cx="1096677" cy="114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ight Arrow 16">
            <a:extLst>
              <a:ext uri="{FF2B5EF4-FFF2-40B4-BE49-F238E27FC236}">
                <a16:creationId xmlns:a16="http://schemas.microsoft.com/office/drawing/2014/main" id="{3802BB81-5481-4DD8-9FA1-3597E7BEBDDC}"/>
              </a:ext>
            </a:extLst>
          </p:cNvPr>
          <p:cNvSpPr/>
          <p:nvPr/>
        </p:nvSpPr>
        <p:spPr>
          <a:xfrm rot="5400000">
            <a:off x="5946959" y="4149082"/>
            <a:ext cx="709428" cy="72688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7063">
              <a:defRPr/>
            </a:pPr>
            <a:endParaRPr lang="fi-FI">
              <a:solidFill>
                <a:schemeClr val="accent1"/>
              </a:solidFill>
            </a:endParaRPr>
          </a:p>
        </p:txBody>
      </p:sp>
      <p:pic>
        <p:nvPicPr>
          <p:cNvPr id="86031" name="Picture 21">
            <a:extLst>
              <a:ext uri="{FF2B5EF4-FFF2-40B4-BE49-F238E27FC236}">
                <a16:creationId xmlns:a16="http://schemas.microsoft.com/office/drawing/2014/main" id="{FC8220C1-6A35-4968-BC4F-68EB5A952AC1}"/>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72074" y="1410564"/>
            <a:ext cx="571351" cy="596745"/>
          </a:xfrm>
          <a:prstGeom prst="rect">
            <a:avLst/>
          </a:prstGeom>
          <a:solidFill>
            <a:schemeClr val="accent1"/>
          </a:solidFill>
          <a:ln>
            <a:noFill/>
          </a:ln>
        </p:spPr>
      </p:pic>
      <p:pic>
        <p:nvPicPr>
          <p:cNvPr id="18" name="Picture 17">
            <a:extLst>
              <a:ext uri="{FF2B5EF4-FFF2-40B4-BE49-F238E27FC236}">
                <a16:creationId xmlns:a16="http://schemas.microsoft.com/office/drawing/2014/main" id="{413703F9-EE1E-594E-BC9F-D1B193DDC5A9}"/>
              </a:ext>
            </a:extLst>
          </p:cNvPr>
          <p:cNvPicPr>
            <a:picLocks noChangeAspect="1"/>
          </p:cNvPicPr>
          <p:nvPr/>
        </p:nvPicPr>
        <p:blipFill>
          <a:blip r:embed="rId9"/>
          <a:stretch>
            <a:fillRect/>
          </a:stretch>
        </p:blipFill>
        <p:spPr>
          <a:xfrm>
            <a:off x="10776893" y="5226253"/>
            <a:ext cx="1397000" cy="1587500"/>
          </a:xfrm>
          <a:prstGeom prst="rect">
            <a:avLst/>
          </a:prstGeom>
        </p:spPr>
      </p:pic>
      <p:sp>
        <p:nvSpPr>
          <p:cNvPr id="19" name="TextBox 18">
            <a:extLst>
              <a:ext uri="{FF2B5EF4-FFF2-40B4-BE49-F238E27FC236}">
                <a16:creationId xmlns:a16="http://schemas.microsoft.com/office/drawing/2014/main" id="{3786F7B3-83CC-3049-A310-5CC25FC8B3B7}"/>
              </a:ext>
            </a:extLst>
          </p:cNvPr>
          <p:cNvSpPr txBox="1"/>
          <p:nvPr/>
        </p:nvSpPr>
        <p:spPr>
          <a:xfrm>
            <a:off x="11309377" y="0"/>
            <a:ext cx="832279" cy="307777"/>
          </a:xfrm>
          <a:prstGeom prst="rect">
            <a:avLst/>
          </a:prstGeom>
          <a:noFill/>
        </p:spPr>
        <p:txBody>
          <a:bodyPr wrap="none" rtlCol="0">
            <a:spAutoFit/>
          </a:bodyPr>
          <a:lstStyle/>
          <a:p>
            <a:pPr algn="r"/>
            <a:r>
              <a:rPr lang="en-US" i="1" dirty="0">
                <a:solidFill>
                  <a:schemeClr val="bg1"/>
                </a:solidFill>
              </a:rPr>
              <a:t>Slide #7</a:t>
            </a:r>
          </a:p>
        </p:txBody>
      </p:sp>
    </p:spTree>
    <p:extLst>
      <p:ext uri="{BB962C8B-B14F-4D97-AF65-F5344CB8AC3E}">
        <p14:creationId xmlns:p14="http://schemas.microsoft.com/office/powerpoint/2010/main" val="152239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n 1">
            <a:extLst>
              <a:ext uri="{FF2B5EF4-FFF2-40B4-BE49-F238E27FC236}">
                <a16:creationId xmlns:a16="http://schemas.microsoft.com/office/drawing/2014/main" id="{9D644357-7FE5-4BCA-8FB1-62ABB99F3ABF}"/>
              </a:ext>
            </a:extLst>
          </p:cNvPr>
          <p:cNvSpPr/>
          <p:nvPr/>
        </p:nvSpPr>
        <p:spPr>
          <a:xfrm>
            <a:off x="6051561" y="2505316"/>
            <a:ext cx="2037819" cy="2201290"/>
          </a:xfrm>
          <a:prstGeom prst="can">
            <a:avLst/>
          </a:prstGeom>
          <a:solidFill>
            <a:schemeClr val="accent1"/>
          </a:solidFill>
          <a:ln>
            <a:solidFill>
              <a:schemeClr val="bg1"/>
            </a:solidFill>
          </a:ln>
        </p:spPr>
        <p:style>
          <a:lnRef idx="1">
            <a:schemeClr val="accent1"/>
          </a:lnRef>
          <a:fillRef idx="3">
            <a:schemeClr val="accent1"/>
          </a:fillRef>
          <a:effectRef idx="2">
            <a:schemeClr val="accent1"/>
          </a:effectRef>
          <a:fontRef idx="minor">
            <a:schemeClr val="lt1"/>
          </a:fontRef>
        </p:style>
        <p:txBody>
          <a:bodyPr/>
          <a:lstStyle/>
          <a:p>
            <a:pPr algn="ctr">
              <a:defRPr/>
            </a:pPr>
            <a:r>
              <a:rPr lang="en-US" sz="2400" dirty="0"/>
              <a:t>218,792 </a:t>
            </a:r>
            <a:r>
              <a:rPr lang="en-US" sz="2400" dirty="0">
                <a:solidFill>
                  <a:prstClr val="white"/>
                </a:solidFill>
              </a:rPr>
              <a:t>individuals</a:t>
            </a:r>
          </a:p>
          <a:p>
            <a:pPr algn="ctr">
              <a:defRPr/>
            </a:pPr>
            <a:r>
              <a:rPr lang="en-US" sz="1800" dirty="0">
                <a:solidFill>
                  <a:prstClr val="white"/>
                </a:solidFill>
              </a:rPr>
              <a:t>Combined genotype and register data</a:t>
            </a:r>
          </a:p>
        </p:txBody>
      </p:sp>
      <p:sp>
        <p:nvSpPr>
          <p:cNvPr id="3" name="TextBox 2">
            <a:extLst>
              <a:ext uri="{FF2B5EF4-FFF2-40B4-BE49-F238E27FC236}">
                <a16:creationId xmlns:a16="http://schemas.microsoft.com/office/drawing/2014/main" id="{187E3890-FE3F-42E0-8C96-9E3E2AC8DA8F}"/>
              </a:ext>
            </a:extLst>
          </p:cNvPr>
          <p:cNvSpPr txBox="1"/>
          <p:nvPr/>
        </p:nvSpPr>
        <p:spPr>
          <a:xfrm>
            <a:off x="1061005" y="1885883"/>
            <a:ext cx="2198038" cy="369332"/>
          </a:xfrm>
          <a:prstGeom prst="rect">
            <a:avLst/>
          </a:prstGeom>
          <a:noFill/>
          <a:ln>
            <a:solidFill>
              <a:schemeClr val="tx2">
                <a:lumMod val="50000"/>
              </a:schemeClr>
            </a:solidFill>
          </a:ln>
        </p:spPr>
        <p:txBody>
          <a:bodyPr wrap="none">
            <a:spAutoFit/>
          </a:bodyPr>
          <a:lstStyle/>
          <a:p>
            <a:pPr algn="ctr">
              <a:defRPr/>
            </a:pPr>
            <a:r>
              <a:rPr lang="en-US" sz="1800" dirty="0">
                <a:solidFill>
                  <a:prstClr val="black"/>
                </a:solidFill>
              </a:rPr>
              <a:t>Population samples</a:t>
            </a:r>
          </a:p>
        </p:txBody>
      </p:sp>
      <p:sp>
        <p:nvSpPr>
          <p:cNvPr id="5" name="Right Arrow Callout 4">
            <a:extLst>
              <a:ext uri="{FF2B5EF4-FFF2-40B4-BE49-F238E27FC236}">
                <a16:creationId xmlns:a16="http://schemas.microsoft.com/office/drawing/2014/main" id="{20F68824-60C2-4D4B-BFE2-3D5048DF107F}"/>
              </a:ext>
            </a:extLst>
          </p:cNvPr>
          <p:cNvSpPr/>
          <p:nvPr/>
        </p:nvSpPr>
        <p:spPr>
          <a:xfrm>
            <a:off x="1114134" y="3063368"/>
            <a:ext cx="2577429" cy="905567"/>
          </a:xfrm>
          <a:prstGeom prst="rightArrowCallout">
            <a:avLst/>
          </a:prstGeom>
          <a:solidFill>
            <a:schemeClr val="accent1"/>
          </a:solidFill>
          <a:ln>
            <a:solidFill>
              <a:srgbClr val="10253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prstClr val="white"/>
                </a:solidFill>
              </a:rPr>
              <a:t>Genotyping</a:t>
            </a:r>
          </a:p>
          <a:p>
            <a:pPr algn="ctr">
              <a:defRPr/>
            </a:pPr>
            <a:r>
              <a:rPr lang="en-US" sz="1800" dirty="0">
                <a:latin typeface="Calibri" panose="020F0502020204030204" pitchFamily="34" charset="0"/>
                <a:cs typeface="Calibri" panose="020F0502020204030204" pitchFamily="34" charset="0"/>
              </a:rPr>
              <a:t>(655,973 markers)</a:t>
            </a:r>
            <a:endParaRPr lang="en-US" sz="1800" dirty="0">
              <a:solidFill>
                <a:prstClr val="white"/>
              </a:solidFill>
            </a:endParaRPr>
          </a:p>
        </p:txBody>
      </p:sp>
      <p:sp>
        <p:nvSpPr>
          <p:cNvPr id="6" name="Right Arrow Callout 5">
            <a:extLst>
              <a:ext uri="{FF2B5EF4-FFF2-40B4-BE49-F238E27FC236}">
                <a16:creationId xmlns:a16="http://schemas.microsoft.com/office/drawing/2014/main" id="{7339919E-896D-47BE-997E-D6DA4066217F}"/>
              </a:ext>
            </a:extLst>
          </p:cNvPr>
          <p:cNvSpPr/>
          <p:nvPr/>
        </p:nvSpPr>
        <p:spPr>
          <a:xfrm>
            <a:off x="3913887" y="2805931"/>
            <a:ext cx="2018774" cy="1420443"/>
          </a:xfrm>
          <a:prstGeom prst="rightArrowCallout">
            <a:avLst/>
          </a:prstGeom>
          <a:solidFill>
            <a:schemeClr val="accent1"/>
          </a:solidFill>
          <a:ln>
            <a:solidFill>
              <a:srgbClr val="10253F"/>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800" dirty="0">
                <a:solidFill>
                  <a:prstClr val="white"/>
                </a:solidFill>
              </a:rPr>
              <a:t>Imputation</a:t>
            </a:r>
          </a:p>
          <a:p>
            <a:pPr algn="ctr">
              <a:defRPr/>
            </a:pPr>
            <a:r>
              <a:rPr lang="en-US" sz="1800" dirty="0">
                <a:latin typeface="Calibri" panose="020F0502020204030204" pitchFamily="34" charset="0"/>
                <a:cs typeface="Calibri" panose="020F0502020204030204" pitchFamily="34" charset="0"/>
              </a:rPr>
              <a:t>Total markers: 16,962,023</a:t>
            </a:r>
          </a:p>
          <a:p>
            <a:pPr algn="ctr">
              <a:defRPr/>
            </a:pPr>
            <a:endParaRPr lang="en-US" sz="1800" dirty="0">
              <a:solidFill>
                <a:prstClr val="white"/>
              </a:solidFill>
            </a:endParaRPr>
          </a:p>
        </p:txBody>
      </p:sp>
      <p:sp>
        <p:nvSpPr>
          <p:cNvPr id="7" name="Down Arrow 6">
            <a:extLst>
              <a:ext uri="{FF2B5EF4-FFF2-40B4-BE49-F238E27FC236}">
                <a16:creationId xmlns:a16="http://schemas.microsoft.com/office/drawing/2014/main" id="{5A6F613B-7136-4E14-9903-A3140A597826}"/>
              </a:ext>
            </a:extLst>
          </p:cNvPr>
          <p:cNvSpPr/>
          <p:nvPr/>
        </p:nvSpPr>
        <p:spPr>
          <a:xfrm>
            <a:off x="1917201" y="2462465"/>
            <a:ext cx="485648" cy="487235"/>
          </a:xfrm>
          <a:prstGeom prst="downArrow">
            <a:avLst/>
          </a:prstGeom>
          <a:solidFill>
            <a:schemeClr val="accent1"/>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8" name="Down Arrow 7">
            <a:extLst>
              <a:ext uri="{FF2B5EF4-FFF2-40B4-BE49-F238E27FC236}">
                <a16:creationId xmlns:a16="http://schemas.microsoft.com/office/drawing/2014/main" id="{21E2A01F-73BD-4745-8541-8428DF5B00AF}"/>
              </a:ext>
            </a:extLst>
          </p:cNvPr>
          <p:cNvSpPr/>
          <p:nvPr/>
        </p:nvSpPr>
        <p:spPr>
          <a:xfrm rot="10800000">
            <a:off x="1917201" y="4097164"/>
            <a:ext cx="485648" cy="487235"/>
          </a:xfrm>
          <a:prstGeom prst="downArrow">
            <a:avLst/>
          </a:prstGeom>
          <a:solidFill>
            <a:schemeClr val="accent1"/>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9" name="Down Arrow 8">
            <a:extLst>
              <a:ext uri="{FF2B5EF4-FFF2-40B4-BE49-F238E27FC236}">
                <a16:creationId xmlns:a16="http://schemas.microsoft.com/office/drawing/2014/main" id="{8640F202-B3F2-41DE-93AB-12C4B8F49C12}"/>
              </a:ext>
            </a:extLst>
          </p:cNvPr>
          <p:cNvSpPr/>
          <p:nvPr/>
        </p:nvSpPr>
        <p:spPr>
          <a:xfrm rot="5400000">
            <a:off x="8241741" y="3330601"/>
            <a:ext cx="484061" cy="487236"/>
          </a:xfrm>
          <a:prstGeom prst="downArrow">
            <a:avLst/>
          </a:prstGeom>
          <a:solidFill>
            <a:schemeClr val="accent1"/>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0" name="Down Arrow 9">
            <a:extLst>
              <a:ext uri="{FF2B5EF4-FFF2-40B4-BE49-F238E27FC236}">
                <a16:creationId xmlns:a16="http://schemas.microsoft.com/office/drawing/2014/main" id="{4963DCCE-00FB-4F6C-8F8D-4F6D96706DF0}"/>
              </a:ext>
            </a:extLst>
          </p:cNvPr>
          <p:cNvSpPr/>
          <p:nvPr/>
        </p:nvSpPr>
        <p:spPr>
          <a:xfrm>
            <a:off x="6883195" y="4930384"/>
            <a:ext cx="484061" cy="487236"/>
          </a:xfrm>
          <a:prstGeom prst="downArrow">
            <a:avLst/>
          </a:prstGeom>
          <a:solidFill>
            <a:schemeClr val="accent1"/>
          </a:solidFill>
          <a:ln>
            <a:solidFill>
              <a:schemeClr val="accent5"/>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800">
              <a:solidFill>
                <a:prstClr val="white"/>
              </a:solidFill>
            </a:endParaRPr>
          </a:p>
        </p:txBody>
      </p:sp>
      <p:sp>
        <p:nvSpPr>
          <p:cNvPr id="11" name="TextBox 10">
            <a:extLst>
              <a:ext uri="{FF2B5EF4-FFF2-40B4-BE49-F238E27FC236}">
                <a16:creationId xmlns:a16="http://schemas.microsoft.com/office/drawing/2014/main" id="{CB8F70B5-C8A3-4731-9D1D-5535D84E1CD4}"/>
              </a:ext>
            </a:extLst>
          </p:cNvPr>
          <p:cNvSpPr txBox="1"/>
          <p:nvPr/>
        </p:nvSpPr>
        <p:spPr>
          <a:xfrm>
            <a:off x="5932661" y="5641399"/>
            <a:ext cx="2339103" cy="369332"/>
          </a:xfrm>
          <a:prstGeom prst="rect">
            <a:avLst/>
          </a:prstGeom>
          <a:noFill/>
          <a:ln>
            <a:solidFill>
              <a:schemeClr val="tx2">
                <a:lumMod val="50000"/>
              </a:schemeClr>
            </a:solidFill>
          </a:ln>
        </p:spPr>
        <p:txBody>
          <a:bodyPr wrap="none">
            <a:spAutoFit/>
          </a:bodyPr>
          <a:lstStyle/>
          <a:p>
            <a:pPr algn="ctr">
              <a:defRPr/>
            </a:pPr>
            <a:r>
              <a:rPr lang="en-US" sz="1800" dirty="0">
                <a:solidFill>
                  <a:prstClr val="black"/>
                </a:solidFill>
              </a:rPr>
              <a:t>Association analyses</a:t>
            </a:r>
          </a:p>
        </p:txBody>
      </p:sp>
      <p:sp>
        <p:nvSpPr>
          <p:cNvPr id="12" name="TextBox 11">
            <a:extLst>
              <a:ext uri="{FF2B5EF4-FFF2-40B4-BE49-F238E27FC236}">
                <a16:creationId xmlns:a16="http://schemas.microsoft.com/office/drawing/2014/main" id="{DDB23F4C-F585-4B4C-B717-79D4730C6F44}"/>
              </a:ext>
            </a:extLst>
          </p:cNvPr>
          <p:cNvSpPr txBox="1"/>
          <p:nvPr/>
        </p:nvSpPr>
        <p:spPr>
          <a:xfrm>
            <a:off x="790369" y="4755804"/>
            <a:ext cx="2744073" cy="923330"/>
          </a:xfrm>
          <a:prstGeom prst="rect">
            <a:avLst/>
          </a:prstGeom>
          <a:noFill/>
          <a:ln>
            <a:solidFill>
              <a:schemeClr val="tx2">
                <a:lumMod val="50000"/>
              </a:schemeClr>
            </a:solidFill>
          </a:ln>
        </p:spPr>
        <p:txBody>
          <a:bodyPr>
            <a:spAutoFit/>
          </a:bodyPr>
          <a:lstStyle/>
          <a:p>
            <a:pPr algn="ctr">
              <a:defRPr/>
            </a:pPr>
            <a:r>
              <a:rPr lang="en-US" sz="1800" dirty="0">
                <a:solidFill>
                  <a:prstClr val="black"/>
                </a:solidFill>
              </a:rPr>
              <a:t>Hospital biobank samples</a:t>
            </a:r>
          </a:p>
          <a:p>
            <a:pPr algn="ctr">
              <a:defRPr/>
            </a:pPr>
            <a:r>
              <a:rPr lang="en-US" sz="1800" dirty="0">
                <a:solidFill>
                  <a:prstClr val="black"/>
                </a:solidFill>
              </a:rPr>
              <a:t>Blood Service’s biobank</a:t>
            </a:r>
          </a:p>
        </p:txBody>
      </p:sp>
      <p:sp>
        <p:nvSpPr>
          <p:cNvPr id="92173" name="Title 1">
            <a:extLst>
              <a:ext uri="{FF2B5EF4-FFF2-40B4-BE49-F238E27FC236}">
                <a16:creationId xmlns:a16="http://schemas.microsoft.com/office/drawing/2014/main" id="{04E957C4-EF9D-4456-BD15-8D16B14356DD}"/>
              </a:ext>
            </a:extLst>
          </p:cNvPr>
          <p:cNvSpPr txBox="1">
            <a:spLocks/>
          </p:cNvSpPr>
          <p:nvPr/>
        </p:nvSpPr>
        <p:spPr bwMode="auto">
          <a:xfrm>
            <a:off x="790369" y="413267"/>
            <a:ext cx="9584416" cy="76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rgbClr val="3400D3"/>
                </a:solidFill>
                <a:latin typeface="Arial" panose="020B0604020202020204" pitchFamily="34" charset="0"/>
                <a:cs typeface="Arial" panose="020B0604020202020204" pitchFamily="34" charset="0"/>
              </a:defRPr>
            </a:lvl1pPr>
            <a:lvl2pPr marL="684213" indent="-227013">
              <a:lnSpc>
                <a:spcPct val="90000"/>
              </a:lnSpc>
              <a:spcBef>
                <a:spcPts val="500"/>
              </a:spcBef>
              <a:buFont typeface="Arial" panose="020B0604020202020204" pitchFamily="34" charset="0"/>
              <a:buChar char="•"/>
              <a:defRPr sz="2400">
                <a:solidFill>
                  <a:srgbClr val="3400D3"/>
                </a:solidFill>
                <a:latin typeface="Arial" panose="020B0604020202020204" pitchFamily="34" charset="0"/>
                <a:cs typeface="Arial" panose="020B0604020202020204" pitchFamily="34" charset="0"/>
              </a:defRPr>
            </a:lvl2pPr>
            <a:lvl3pPr marL="1141413" indent="-227013">
              <a:lnSpc>
                <a:spcPct val="90000"/>
              </a:lnSpc>
              <a:spcBef>
                <a:spcPts val="500"/>
              </a:spcBef>
              <a:buFont typeface="Arial" panose="020B0604020202020204" pitchFamily="34" charset="0"/>
              <a:buChar char="•"/>
              <a:defRPr sz="2000">
                <a:solidFill>
                  <a:srgbClr val="3400D3"/>
                </a:solidFill>
                <a:latin typeface="Arial" panose="020B0604020202020204" pitchFamily="34" charset="0"/>
                <a:cs typeface="Arial" panose="020B0604020202020204" pitchFamily="34" charset="0"/>
              </a:defRPr>
            </a:lvl3pPr>
            <a:lvl4pPr marL="1598613" indent="-227013">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4pPr>
            <a:lvl5pPr marL="2055813" indent="-227013">
              <a:lnSpc>
                <a:spcPct val="90000"/>
              </a:lnSpc>
              <a:spcBef>
                <a:spcPts val="500"/>
              </a:spcBef>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5pPr>
            <a:lvl6pPr marL="25130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6pPr>
            <a:lvl7pPr marL="29702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7pPr>
            <a:lvl8pPr marL="34274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8pPr>
            <a:lvl9pPr marL="3884613" indent="-227013" defTabSz="912813" eaLnBrk="0" fontAlgn="base" hangingPunct="0">
              <a:lnSpc>
                <a:spcPct val="90000"/>
              </a:lnSpc>
              <a:spcBef>
                <a:spcPts val="500"/>
              </a:spcBef>
              <a:spcAft>
                <a:spcPct val="0"/>
              </a:spcAft>
              <a:buFont typeface="Arial" panose="020B0604020202020204" pitchFamily="34" charset="0"/>
              <a:buChar char="•"/>
              <a:defRPr>
                <a:solidFill>
                  <a:srgbClr val="3400D3"/>
                </a:solidFill>
                <a:latin typeface="Arial" panose="020B0604020202020204" pitchFamily="34" charset="0"/>
                <a:cs typeface="Arial" panose="020B0604020202020204" pitchFamily="34" charset="0"/>
              </a:defRPr>
            </a:lvl9pPr>
          </a:lstStyle>
          <a:p>
            <a:pPr>
              <a:spcBef>
                <a:spcPct val="0"/>
              </a:spcBef>
              <a:buFontTx/>
              <a:buNone/>
            </a:pPr>
            <a:r>
              <a:rPr lang="fi-FI" altLang="fi-FI" sz="4000" b="1" dirty="0" err="1">
                <a:solidFill>
                  <a:schemeClr val="bg1"/>
                </a:solidFill>
                <a:ea typeface="Roboto Light" panose="02000000000000000000" pitchFamily="2" charset="0"/>
                <a:cs typeface="Open Sans Light" panose="020B0306030504020204" pitchFamily="34" charset="0"/>
              </a:rPr>
              <a:t>Generating</a:t>
            </a:r>
            <a:r>
              <a:rPr lang="fi-FI" altLang="fi-FI" sz="4000" b="1" dirty="0">
                <a:solidFill>
                  <a:schemeClr val="bg1"/>
                </a:solidFill>
                <a:ea typeface="Roboto Light" panose="02000000000000000000" pitchFamily="2" charset="0"/>
                <a:cs typeface="Open Sans Light" panose="020B0306030504020204" pitchFamily="34" charset="0"/>
              </a:rPr>
              <a:t> </a:t>
            </a:r>
            <a:r>
              <a:rPr lang="fi-FI" altLang="fi-FI" sz="4000" b="1" dirty="0" err="1">
                <a:solidFill>
                  <a:schemeClr val="bg1"/>
                </a:solidFill>
                <a:ea typeface="Roboto Light" panose="02000000000000000000" pitchFamily="2" charset="0"/>
                <a:cs typeface="Open Sans Light" panose="020B0306030504020204" pitchFamily="34" charset="0"/>
              </a:rPr>
              <a:t>Results</a:t>
            </a:r>
            <a:r>
              <a:rPr lang="fi-FI" altLang="fi-FI" sz="4000" b="1" dirty="0">
                <a:solidFill>
                  <a:schemeClr val="bg1"/>
                </a:solidFill>
                <a:ea typeface="Roboto Light" panose="02000000000000000000" pitchFamily="2" charset="0"/>
                <a:cs typeface="Open Sans Light" panose="020B0306030504020204" pitchFamily="34" charset="0"/>
              </a:rPr>
              <a:t> </a:t>
            </a:r>
            <a:r>
              <a:rPr lang="fi-FI" altLang="fi-FI" sz="4000" b="1" dirty="0" err="1">
                <a:solidFill>
                  <a:schemeClr val="bg1"/>
                </a:solidFill>
                <a:ea typeface="Roboto Light" panose="02000000000000000000" pitchFamily="2" charset="0"/>
                <a:cs typeface="Open Sans Light" panose="020B0306030504020204" pitchFamily="34" charset="0"/>
              </a:rPr>
              <a:t>from</a:t>
            </a:r>
            <a:r>
              <a:rPr lang="fi-FI" altLang="fi-FI" sz="4000" b="1" dirty="0">
                <a:solidFill>
                  <a:schemeClr val="bg1"/>
                </a:solidFill>
                <a:ea typeface="Roboto Light" panose="02000000000000000000" pitchFamily="2" charset="0"/>
                <a:cs typeface="Open Sans Light" panose="020B0306030504020204" pitchFamily="34" charset="0"/>
              </a:rPr>
              <a:t> </a:t>
            </a:r>
            <a:r>
              <a:rPr lang="fi-FI" altLang="fi-FI" sz="4000" b="1" dirty="0" err="1">
                <a:solidFill>
                  <a:schemeClr val="bg1"/>
                </a:solidFill>
                <a:ea typeface="Roboto Light" panose="02000000000000000000" pitchFamily="2" charset="0"/>
                <a:cs typeface="Open Sans Light" panose="020B0306030504020204" pitchFamily="34" charset="0"/>
              </a:rPr>
              <a:t>FinnGen</a:t>
            </a:r>
            <a:endParaRPr lang="fi-FI" altLang="fi-FI" sz="4000" b="1" dirty="0">
              <a:solidFill>
                <a:schemeClr val="bg1"/>
              </a:solidFill>
              <a:ea typeface="Roboto Light" panose="02000000000000000000" pitchFamily="2" charset="0"/>
              <a:cs typeface="Open Sans Light" panose="020B0306030504020204" pitchFamily="34" charset="0"/>
            </a:endParaRPr>
          </a:p>
        </p:txBody>
      </p:sp>
      <p:pic>
        <p:nvPicPr>
          <p:cNvPr id="14" name="Picture 13">
            <a:extLst>
              <a:ext uri="{FF2B5EF4-FFF2-40B4-BE49-F238E27FC236}">
                <a16:creationId xmlns:a16="http://schemas.microsoft.com/office/drawing/2014/main" id="{40519879-B3DF-E146-A775-EEDFF7B4230D}"/>
              </a:ext>
            </a:extLst>
          </p:cNvPr>
          <p:cNvPicPr>
            <a:picLocks noChangeAspect="1"/>
          </p:cNvPicPr>
          <p:nvPr/>
        </p:nvPicPr>
        <p:blipFill>
          <a:blip r:embed="rId2"/>
          <a:stretch>
            <a:fillRect/>
          </a:stretch>
        </p:blipFill>
        <p:spPr>
          <a:xfrm>
            <a:off x="10716009" y="5174002"/>
            <a:ext cx="1397000" cy="1587500"/>
          </a:xfrm>
          <a:prstGeom prst="rect">
            <a:avLst/>
          </a:prstGeom>
        </p:spPr>
      </p:pic>
      <p:sp>
        <p:nvSpPr>
          <p:cNvPr id="16" name="Rectangle 15">
            <a:extLst>
              <a:ext uri="{FF2B5EF4-FFF2-40B4-BE49-F238E27FC236}">
                <a16:creationId xmlns:a16="http://schemas.microsoft.com/office/drawing/2014/main" id="{FBCED0AB-1219-E745-AB87-64F4D56D63E8}"/>
              </a:ext>
            </a:extLst>
          </p:cNvPr>
          <p:cNvSpPr/>
          <p:nvPr/>
        </p:nvSpPr>
        <p:spPr>
          <a:xfrm>
            <a:off x="5692933" y="6124662"/>
            <a:ext cx="2868093" cy="523220"/>
          </a:xfrm>
          <a:prstGeom prst="rect">
            <a:avLst/>
          </a:prstGeom>
        </p:spPr>
        <p:txBody>
          <a:bodyPr wrap="none">
            <a:spAutoFit/>
          </a:bodyPr>
          <a:lstStyle/>
          <a:p>
            <a:r>
              <a:rPr lang="en-US" i="1" dirty="0">
                <a:solidFill>
                  <a:srgbClr val="3C4043"/>
                </a:solidFill>
                <a:latin typeface="Roboto"/>
              </a:rPr>
              <a:t>Current data freeze for release 5: </a:t>
            </a:r>
          </a:p>
          <a:p>
            <a:pPr algn="ctr"/>
            <a:r>
              <a:rPr lang="en-US" dirty="0"/>
              <a:t>218,792 individuals</a:t>
            </a:r>
          </a:p>
        </p:txBody>
      </p:sp>
      <p:grpSp>
        <p:nvGrpSpPr>
          <p:cNvPr id="17" name="Group 16">
            <a:extLst>
              <a:ext uri="{FF2B5EF4-FFF2-40B4-BE49-F238E27FC236}">
                <a16:creationId xmlns:a16="http://schemas.microsoft.com/office/drawing/2014/main" id="{A3BB6D91-580B-1D43-A1FE-1F9D3E30C85A}"/>
              </a:ext>
            </a:extLst>
          </p:cNvPr>
          <p:cNvGrpSpPr/>
          <p:nvPr/>
        </p:nvGrpSpPr>
        <p:grpSpPr>
          <a:xfrm>
            <a:off x="8781385" y="3279428"/>
            <a:ext cx="3390672" cy="1506414"/>
            <a:chOff x="8781385" y="3279428"/>
            <a:chExt cx="3390672" cy="1506414"/>
          </a:xfrm>
        </p:grpSpPr>
        <p:sp>
          <p:nvSpPr>
            <p:cNvPr id="4" name="TextBox 3">
              <a:extLst>
                <a:ext uri="{FF2B5EF4-FFF2-40B4-BE49-F238E27FC236}">
                  <a16:creationId xmlns:a16="http://schemas.microsoft.com/office/drawing/2014/main" id="{C44F12EB-A411-40AF-8059-6B381D685067}"/>
                </a:ext>
              </a:extLst>
            </p:cNvPr>
            <p:cNvSpPr txBox="1"/>
            <p:nvPr/>
          </p:nvSpPr>
          <p:spPr>
            <a:xfrm>
              <a:off x="8781385" y="3279428"/>
              <a:ext cx="3390672" cy="646331"/>
            </a:xfrm>
            <a:prstGeom prst="rect">
              <a:avLst/>
            </a:prstGeom>
            <a:noFill/>
            <a:ln>
              <a:solidFill>
                <a:schemeClr val="tx2">
                  <a:lumMod val="50000"/>
                </a:schemeClr>
              </a:solidFill>
            </a:ln>
          </p:spPr>
          <p:txBody>
            <a:bodyPr wrap="none">
              <a:spAutoFit/>
            </a:bodyPr>
            <a:lstStyle/>
            <a:p>
              <a:pPr algn="ctr">
                <a:defRPr/>
              </a:pPr>
              <a:r>
                <a:rPr lang="en-US" sz="1800" dirty="0">
                  <a:solidFill>
                    <a:prstClr val="black"/>
                  </a:solidFill>
                </a:rPr>
                <a:t>National register data</a:t>
              </a:r>
            </a:p>
            <a:p>
              <a:pPr algn="ctr">
                <a:defRPr/>
              </a:pPr>
              <a:r>
                <a:rPr lang="en-US" sz="1800" dirty="0">
                  <a:solidFill>
                    <a:prstClr val="black"/>
                  </a:solidFill>
                </a:rPr>
                <a:t>(</a:t>
              </a:r>
              <a:r>
                <a:rPr lang="en-US" sz="1800" b="1" u="sng" dirty="0">
                  <a:solidFill>
                    <a:prstClr val="black"/>
                  </a:solidFill>
                </a:rPr>
                <a:t>Prescription Drug Purchase</a:t>
              </a:r>
              <a:r>
                <a:rPr lang="en-US" sz="1800" dirty="0">
                  <a:solidFill>
                    <a:prstClr val="black"/>
                  </a:solidFill>
                </a:rPr>
                <a:t>)</a:t>
              </a:r>
            </a:p>
          </p:txBody>
        </p:sp>
        <p:sp>
          <p:nvSpPr>
            <p:cNvPr id="15" name="TextBox 14">
              <a:extLst>
                <a:ext uri="{FF2B5EF4-FFF2-40B4-BE49-F238E27FC236}">
                  <a16:creationId xmlns:a16="http://schemas.microsoft.com/office/drawing/2014/main" id="{B5FC2173-2201-6C4B-BA3E-3B4BE07A1E5F}"/>
                </a:ext>
              </a:extLst>
            </p:cNvPr>
            <p:cNvSpPr txBox="1"/>
            <p:nvPr/>
          </p:nvSpPr>
          <p:spPr>
            <a:xfrm>
              <a:off x="8781385" y="4047178"/>
              <a:ext cx="3068469" cy="738664"/>
            </a:xfrm>
            <a:prstGeom prst="rect">
              <a:avLst/>
            </a:prstGeom>
            <a:noFill/>
          </p:spPr>
          <p:txBody>
            <a:bodyPr wrap="none" rtlCol="0">
              <a:spAutoFit/>
            </a:bodyPr>
            <a:lstStyle/>
            <a:p>
              <a:r>
                <a:rPr lang="en-US" dirty="0"/>
                <a:t>Years captured: 1995 - 2017</a:t>
              </a:r>
            </a:p>
            <a:p>
              <a:r>
                <a:rPr lang="en-US" i="1" dirty="0"/>
                <a:t>Longitudinal data points</a:t>
              </a:r>
              <a:r>
                <a:rPr lang="en-US" dirty="0"/>
                <a:t>: 84,477,978</a:t>
              </a:r>
            </a:p>
            <a:p>
              <a:r>
                <a:rPr lang="en-US" i="1" dirty="0"/>
                <a:t>Drug Purchases</a:t>
              </a:r>
              <a:r>
                <a:rPr lang="en-US" dirty="0"/>
                <a:t>: 42,776,151</a:t>
              </a:r>
            </a:p>
          </p:txBody>
        </p:sp>
      </p:grpSp>
      <p:sp>
        <p:nvSpPr>
          <p:cNvPr id="18" name="TextBox 17">
            <a:extLst>
              <a:ext uri="{FF2B5EF4-FFF2-40B4-BE49-F238E27FC236}">
                <a16:creationId xmlns:a16="http://schemas.microsoft.com/office/drawing/2014/main" id="{588476BC-9D41-514A-AC6A-8792EB9849FC}"/>
              </a:ext>
            </a:extLst>
          </p:cNvPr>
          <p:cNvSpPr txBox="1"/>
          <p:nvPr/>
        </p:nvSpPr>
        <p:spPr>
          <a:xfrm>
            <a:off x="11309377" y="0"/>
            <a:ext cx="832279" cy="307777"/>
          </a:xfrm>
          <a:prstGeom prst="rect">
            <a:avLst/>
          </a:prstGeom>
          <a:noFill/>
        </p:spPr>
        <p:txBody>
          <a:bodyPr wrap="none" rtlCol="0">
            <a:spAutoFit/>
          </a:bodyPr>
          <a:lstStyle/>
          <a:p>
            <a:pPr algn="r"/>
            <a:r>
              <a:rPr lang="en-US" i="1" dirty="0">
                <a:solidFill>
                  <a:schemeClr val="bg1"/>
                </a:solidFill>
              </a:rPr>
              <a:t>Slide #8</a:t>
            </a:r>
          </a:p>
        </p:txBody>
      </p:sp>
    </p:spTree>
    <p:extLst>
      <p:ext uri="{BB962C8B-B14F-4D97-AF65-F5344CB8AC3E}">
        <p14:creationId xmlns:p14="http://schemas.microsoft.com/office/powerpoint/2010/main" val="331815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8" grpId="0" animBg="1"/>
      <p:bldP spid="9" grpId="0" animBg="1"/>
      <p:bldP spid="10" grpId="0" animBg="1"/>
      <p:bldP spid="11" grpId="0" animBg="1"/>
      <p:bldP spid="12" grpId="0" animBg="1"/>
      <p:bldP spid="16" grpId="0"/>
    </p:bldLst>
  </p:timing>
</p:sld>
</file>

<file path=ppt/theme/theme1.xml><?xml version="1.0" encoding="utf-8"?>
<a:theme xmlns:a="http://schemas.openxmlformats.org/drawingml/2006/main" name="BroadPowerpointTheme">
  <a:themeElements>
    <a:clrScheme name="BroadColorTheme2016">
      <a:dk1>
        <a:srgbClr val="000000"/>
      </a:dk1>
      <a:lt1>
        <a:srgbClr val="FFFFFF"/>
      </a:lt1>
      <a:dk2>
        <a:srgbClr val="63666A"/>
      </a:dk2>
      <a:lt2>
        <a:srgbClr val="E7E6E6"/>
      </a:lt2>
      <a:accent1>
        <a:srgbClr val="006DB6"/>
      </a:accent1>
      <a:accent2>
        <a:srgbClr val="FF5000"/>
      </a:accent2>
      <a:accent3>
        <a:srgbClr val="00AFD7"/>
      </a:accent3>
      <a:accent4>
        <a:srgbClr val="5F259E"/>
      </a:accent4>
      <a:accent5>
        <a:srgbClr val="E4002B"/>
      </a:accent5>
      <a:accent6>
        <a:srgbClr val="00BF71"/>
      </a:accent6>
      <a:hlink>
        <a:srgbClr val="006DB6"/>
      </a:hlink>
      <a:folHlink>
        <a:srgbClr val="63666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32344</TotalTime>
  <Words>4764</Words>
  <Application>Microsoft Macintosh PowerPoint</Application>
  <PresentationFormat>Custom</PresentationFormat>
  <Paragraphs>895</Paragraphs>
  <Slides>47</Slides>
  <Notes>36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-apple-system</vt:lpstr>
      <vt:lpstr>Arial</vt:lpstr>
      <vt:lpstr>Avenir Next</vt:lpstr>
      <vt:lpstr>Calibri</vt:lpstr>
      <vt:lpstr>Cambria Math</vt:lpstr>
      <vt:lpstr>Helvetica Neue</vt:lpstr>
      <vt:lpstr>Helvetica Neue Light</vt:lpstr>
      <vt:lpstr>Roboto</vt:lpstr>
      <vt:lpstr>Times New Roman</vt:lpstr>
      <vt:lpstr>BroadPowerpointTheme</vt:lpstr>
      <vt:lpstr>Leveraging the Genetic Contribution of Drug Use Patterns From 42,776,151 Purchases in the Finnish National Drug Registry</vt:lpstr>
      <vt:lpstr>PowerPoint Presentation</vt:lpstr>
      <vt:lpstr>Why Finland? </vt:lpstr>
      <vt:lpstr>Why Finland? </vt:lpstr>
      <vt:lpstr>Why Finland?</vt:lpstr>
      <vt:lpstr>Why Finland?</vt:lpstr>
      <vt:lpstr>Why Finland?</vt:lpstr>
      <vt:lpstr>PowerPoint Presentation</vt:lpstr>
      <vt:lpstr>PowerPoint Presentation</vt:lpstr>
      <vt:lpstr>Along with Genotype Data, Many Other Things Make an Endpoint?</vt:lpstr>
      <vt:lpstr>Project 1: SSRI Drug Response Variability</vt:lpstr>
      <vt:lpstr>Objective</vt:lpstr>
      <vt:lpstr>Analysis Plan</vt:lpstr>
      <vt:lpstr>Longitudinal Drug Purchase Data is Incredibly Rich but also….</vt:lpstr>
      <vt:lpstr>Analysis 1: SSRI vs non-SSRI</vt:lpstr>
      <vt:lpstr>MDD Polygenic Risk is different in SSRI vs no-SSRI</vt:lpstr>
      <vt:lpstr>Analysis 1: Number of SSRI Purchases</vt:lpstr>
      <vt:lpstr>SSRI Purchases (Per Individual) (N = 200,935)</vt:lpstr>
      <vt:lpstr>Analysis 2: SSRI Dosage Change over Time</vt:lpstr>
      <vt:lpstr>SSRI Dosage:  Dosage Increase in per unit SSRI over time</vt:lpstr>
      <vt:lpstr>There is a larger proportion of SSRI purchasers compared to MDD</vt:lpstr>
      <vt:lpstr>Conclusion and Future Studies</vt:lpstr>
      <vt:lpstr>Project 2: Lifelong medication use in hyperlipidemia, hypertension and type 2 diabetes and CVD risk</vt:lpstr>
      <vt:lpstr>Objective</vt:lpstr>
      <vt:lpstr>Analysis Plan</vt:lpstr>
      <vt:lpstr>Drug purchase vs no-purchase</vt:lpstr>
      <vt:lpstr>Binary Associations of the Trio drug purchases  (within 1.5 Mb)</vt:lpstr>
      <vt:lpstr>Most of these signals were previously reported for the underlying CVD risk factor being the indication of the medication use (&gt;85.2% )</vt:lpstr>
      <vt:lpstr>rg between CVD Traits and Drug Purchase </vt:lpstr>
      <vt:lpstr>rg between Total Number of Drug Purchases and Underlying Cardiometabolic Risk Factors and CAD</vt:lpstr>
      <vt:lpstr>Conclusions</vt:lpstr>
      <vt:lpstr>PowerPoint Presentation</vt:lpstr>
      <vt:lpstr>PowerPoint Presentation</vt:lpstr>
      <vt:lpstr>Suuri kiitos! Onko kysyttävää? </vt:lpstr>
      <vt:lpstr>Why Finland?</vt:lpstr>
      <vt:lpstr>Drug Response and Efficacy</vt:lpstr>
      <vt:lpstr>Distribution of Drug Use</vt:lpstr>
      <vt:lpstr>Statin Switching and Cessation</vt:lpstr>
      <vt:lpstr>Antihypertensives</vt:lpstr>
      <vt:lpstr>T2D Drugs</vt:lpstr>
      <vt:lpstr>PRS: MTAG-CAD PRS and CAD in UKBB</vt:lpstr>
      <vt:lpstr>Colocalization using a Bayesian framework</vt:lpstr>
      <vt:lpstr>PowerPoint Presentation</vt:lpstr>
      <vt:lpstr>SSRI (N = 41,147) vs non-SSRI purchase (N = 159,788)</vt:lpstr>
      <vt:lpstr>SSRI Usage Patterns</vt:lpstr>
      <vt:lpstr>Analysis 2: SSRI Adherence</vt:lpstr>
      <vt:lpstr>SSRI Adherence:  From SSRI (N=22,778) to Any Other Antidepressant (N=17,789)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Overtransmission of polygenic risk alleles for migraines in 2,048 Finnish trios</dc:title>
  <cp:lastModifiedBy>Veerapen, Kumar</cp:lastModifiedBy>
  <cp:revision>337</cp:revision>
  <cp:lastPrinted>2019-09-23T17:38:47Z</cp:lastPrinted>
  <dcterms:modified xsi:type="dcterms:W3CDTF">2021-11-24T05:08:10Z</dcterms:modified>
</cp:coreProperties>
</file>